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86" r:id="rId5"/>
    <p:sldId id="258" r:id="rId6"/>
    <p:sldId id="295" r:id="rId7"/>
    <p:sldId id="297" r:id="rId8"/>
    <p:sldId id="278" r:id="rId9"/>
    <p:sldId id="277" r:id="rId10"/>
    <p:sldId id="279" r:id="rId11"/>
    <p:sldId id="292" r:id="rId12"/>
    <p:sldId id="296" r:id="rId13"/>
    <p:sldId id="270" r:id="rId14"/>
    <p:sldId id="259" r:id="rId15"/>
    <p:sldId id="294" r:id="rId16"/>
    <p:sldId id="293" r:id="rId17"/>
    <p:sldId id="260" r:id="rId18"/>
    <p:sldId id="261" r:id="rId19"/>
    <p:sldId id="262" r:id="rId20"/>
    <p:sldId id="263" r:id="rId21"/>
    <p:sldId id="264" r:id="rId22"/>
    <p:sldId id="265" r:id="rId23"/>
    <p:sldId id="272" r:id="rId24"/>
    <p:sldId id="291" r:id="rId25"/>
    <p:sldId id="287" r:id="rId26"/>
    <p:sldId id="288" r:id="rId27"/>
    <p:sldId id="289" r:id="rId28"/>
    <p:sldId id="290" r:id="rId29"/>
    <p:sldId id="266" r:id="rId30"/>
    <p:sldId id="267" r:id="rId31"/>
    <p:sldId id="298" r:id="rId32"/>
    <p:sldId id="2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5F9"/>
    <a:srgbClr val="0D9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ICARUS-SMI-ITB\Financial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esktop\ICARUS-SMI-ITB\Financial%20Analysis%20(version%20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IRR-Years</c:v>
          </c:tx>
          <c:spPr>
            <a:ln w="190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Sheet1!$B$2:$G$2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Sheet1!$B$3:$G$3</c:f>
              <c:numCache>
                <c:formatCode>#,##0.00</c:formatCode>
                <c:ptCount val="6"/>
                <c:pt idx="0">
                  <c:v>0</c:v>
                </c:pt>
                <c:pt idx="1">
                  <c:v>-0.78914074855034266</c:v>
                </c:pt>
                <c:pt idx="2">
                  <c:v>-0.54815874689359145</c:v>
                </c:pt>
                <c:pt idx="3">
                  <c:v>-0.2727507450001615</c:v>
                </c:pt>
                <c:pt idx="4">
                  <c:v>4.2001257163758646E-2</c:v>
                </c:pt>
                <c:pt idx="5">
                  <c:v>0.40171783106538156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151-47C1-946F-004A350A16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3194440"/>
        <c:axId val="583190504"/>
      </c:scatterChart>
      <c:valAx>
        <c:axId val="583194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190504"/>
        <c:crosses val="autoZero"/>
        <c:crossBetween val="midCat"/>
      </c:valAx>
      <c:valAx>
        <c:axId val="583190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194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Annual Cashflow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Net Cashflow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Sheet1!$B$2:$G$2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xVal>
          <c:yVal>
            <c:numRef>
              <c:f>Sheet1!$B$16:$G$16</c:f>
              <c:numCache>
                <c:formatCode>#,##0</c:formatCode>
                <c:ptCount val="6"/>
                <c:pt idx="0">
                  <c:v>-649000000</c:v>
                </c:pt>
                <c:pt idx="1">
                  <c:v>-55000000</c:v>
                </c:pt>
                <c:pt idx="2">
                  <c:v>86600000</c:v>
                </c:pt>
                <c:pt idx="3">
                  <c:v>323960000</c:v>
                </c:pt>
                <c:pt idx="4">
                  <c:v>206456000</c:v>
                </c:pt>
                <c:pt idx="5">
                  <c:v>423701600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DA-4FC0-9FD3-6CA2D75E92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342176"/>
        <c:axId val="389349720"/>
      </c:scatterChart>
      <c:valAx>
        <c:axId val="389342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349720"/>
        <c:crosses val="autoZero"/>
        <c:crossBetween val="midCat"/>
      </c:valAx>
      <c:valAx>
        <c:axId val="389349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342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0920-3D4F-48D9-9297-3CFD8883A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3CC37-0C15-4C27-B17F-8DEDB85EA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009BF-9CA2-4B84-889A-426EECAC3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03C18-790B-43A1-8FEF-843B97D1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D411-109C-4732-8549-F08CCA05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1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1749-0E08-4AA0-9EF3-D70C6460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15D7C-B18C-4757-A199-46E9E4AA0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E6238-0251-4B37-8AA4-07FA0B64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E3CBD-74C0-4D9B-87F5-CA810CB8A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C9378-DFC0-469D-9016-68DB0C08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414857-70FC-4B4D-B270-52DC606B4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2E227-B265-4BD0-AACB-D500237BA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05150-A639-4CBE-A9CA-0B68EFDDA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48BE9-50EF-4E3D-90B2-74BC5963B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B4AB9-33DB-4670-A739-7BA28D40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4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75A9-E84B-4C78-AA08-07840210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B9B44-7323-4365-A8F9-C81A2057D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44DD6-EF86-43B6-9D15-AFC346FA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84129-34E2-4E05-9888-2FF7116B6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F8CF8-7E1C-4C04-A0CC-0842D881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00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C052-5E79-4A0F-B910-0DAC5FFF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EEAF0-62FC-45CB-B76D-66F490A53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B7C9-1FAD-480F-AD52-13C93A52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12EC3-7E4F-4216-BB87-64F8B7D8D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13792-3CE5-47EC-B60C-BBAE02A6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9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A2A1-0030-4E2D-B5C8-48F9DA8D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67964-D2EF-4D10-9329-F48505825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447B7-E14E-4BF3-BEE1-388B181F8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78CFE-78F7-4234-8D72-FD6DC883B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160FB-24A2-49F0-ADC0-4122A2A4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B66C8-4D2F-48DE-B200-BED4333F2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9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134B-4CD4-409E-985E-5E6BC815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E668E-B7B6-4506-BDFF-D600E02D1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3E07E-6938-471D-9C76-8F55F56ED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59485-1B40-4B1D-98CD-3F2C3220F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84481C-0EFB-4CDF-A472-C00ACB6BD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1FACC5-FA5A-479A-AE6B-22949354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F0E6D-7B4E-4969-9792-76480C60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DE8F00-5D9A-4530-8648-B35B51C7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9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82FA-D81E-4A2F-82BA-F9FE0CD1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A2C7E8-DE95-47EC-AF6E-3443FDE1E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D85A3-BA10-40DA-A5F3-FB9BFECA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75881-886C-4D12-963D-0E201A99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86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226AA-F3AA-4B91-A8CF-140E3865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FA933-5EB5-40A7-8A62-691801662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6C099-3620-4BFF-8324-1CC3514E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4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1C81-6BC4-45F2-9E3A-D41DD655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BDFF0-05D2-46CF-8987-0130C5093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FAF71-0734-490D-8BE6-B0AE86E7B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0CFAA-A1ED-4474-A6CE-3BEF3A78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68139-7749-458A-9659-70E6E75D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00B97-6024-4E4A-8309-4F2E3FB0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5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BED3-8D4C-4C11-8E33-CC3329CC2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B2AB59-3D39-4AE0-BC77-9C2FC4883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831920-C8BF-4BED-AE85-C4FA2CF47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85ADC-3553-46C5-9A5F-CC930943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F4C46-6EE5-4D0B-A64B-7A08E7E7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604F6-68DC-436E-8391-07DAC37A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5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6AF5CE-9DF1-4D61-83C2-5487D481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FB270-34FC-4C7C-801F-4C1330F98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3ECF8-5DB9-41DE-9479-8CB3741E4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62CF0-2248-412C-8A3F-045AC2CBF03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562E2-C59A-437D-A557-635C45C71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0FFF5-E703-42ED-9416-367792B6F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F4B42-BF08-4855-A2F3-2112511B7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3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1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12" Type="http://schemas.microsoft.com/office/2007/relationships/hdphoto" Target="../media/hdphoto5.wdp"/><Relationship Id="rId17" Type="http://schemas.microsoft.com/office/2007/relationships/hdphoto" Target="../media/hdphoto7.wdp"/><Relationship Id="rId2" Type="http://schemas.openxmlformats.org/officeDocument/2006/relationships/image" Target="../media/image31.jp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38.png"/><Relationship Id="rId10" Type="http://schemas.microsoft.com/office/2007/relationships/hdphoto" Target="../media/hdphoto4.wdp"/><Relationship Id="rId4" Type="http://schemas.microsoft.com/office/2007/relationships/hdphoto" Target="../media/hdphoto3.wdp"/><Relationship Id="rId9" Type="http://schemas.openxmlformats.org/officeDocument/2006/relationships/image" Target="../media/image35.png"/><Relationship Id="rId1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microsoft.com/office/2007/relationships/hdphoto" Target="../media/hdphoto8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microsoft.com/office/2007/relationships/hdphoto" Target="../media/hdphoto10.wdp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59.png"/><Relationship Id="rId3" Type="http://schemas.microsoft.com/office/2007/relationships/hdphoto" Target="../media/hdphoto11.wdp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51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10" Type="http://schemas.microsoft.com/office/2007/relationships/hdphoto" Target="../media/hdphoto13.wdp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sv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12B2-1564-41E5-9235-71550E4A34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FC84D-B5D7-45DB-A25C-A6DCA8C52D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2C3DC0-1EF7-46D0-9840-3DA00DF4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BCDB39-2ED1-45E9-BA32-BF926BFE9736}"/>
              </a:ext>
            </a:extLst>
          </p:cNvPr>
          <p:cNvSpPr/>
          <p:nvPr/>
        </p:nvSpPr>
        <p:spPr>
          <a:xfrm>
            <a:off x="3209731" y="5257800"/>
            <a:ext cx="1912775" cy="1208314"/>
          </a:xfrm>
          <a:prstGeom prst="rect">
            <a:avLst/>
          </a:prstGeom>
          <a:solidFill>
            <a:srgbClr val="F3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A781C-1A96-4509-9AD3-E20E5C1F557A}"/>
              </a:ext>
            </a:extLst>
          </p:cNvPr>
          <p:cNvSpPr/>
          <p:nvPr/>
        </p:nvSpPr>
        <p:spPr>
          <a:xfrm>
            <a:off x="6113108" y="4049485"/>
            <a:ext cx="3357463" cy="1511559"/>
          </a:xfrm>
          <a:prstGeom prst="rect">
            <a:avLst/>
          </a:prstGeom>
          <a:solidFill>
            <a:srgbClr val="F3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1E290-F928-4DAB-A921-4449522446E4}"/>
              </a:ext>
            </a:extLst>
          </p:cNvPr>
          <p:cNvSpPr txBox="1"/>
          <p:nvPr/>
        </p:nvSpPr>
        <p:spPr>
          <a:xfrm>
            <a:off x="6113108" y="3925289"/>
            <a:ext cx="5491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Lato"/>
              </a:rPr>
              <a:t>Energy Efficient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B1F6F-2463-47E8-A0A7-6FDEE53097B3}"/>
              </a:ext>
            </a:extLst>
          </p:cNvPr>
          <p:cNvSpPr/>
          <p:nvPr/>
        </p:nvSpPr>
        <p:spPr>
          <a:xfrm>
            <a:off x="3345024" y="4532746"/>
            <a:ext cx="29674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atin typeface="Lato"/>
              </a:rPr>
              <a:t>Campus </a:t>
            </a:r>
          </a:p>
        </p:txBody>
      </p:sp>
    </p:spTree>
    <p:extLst>
      <p:ext uri="{BB962C8B-B14F-4D97-AF65-F5344CB8AC3E}">
        <p14:creationId xmlns:p14="http://schemas.microsoft.com/office/powerpoint/2010/main" val="74204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B82A-6E91-4D9C-90F6-DF550C13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2A2F-32E5-4A0F-BF3D-2378C912A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3D271-CD40-41CB-BD29-7C66BF5E9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377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DD3481-6D3C-4CD2-825E-DD580297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49" y="0"/>
            <a:ext cx="2554711" cy="3410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7E108-57D3-4278-8533-10EC1005C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181"/>
          <a:stretch/>
        </p:blipFill>
        <p:spPr>
          <a:xfrm>
            <a:off x="7452453" y="0"/>
            <a:ext cx="5468570" cy="6858000"/>
          </a:xfrm>
          <a:prstGeom prst="rect">
            <a:avLst/>
          </a:prstGeom>
        </p:spPr>
      </p:pic>
      <p:pic>
        <p:nvPicPr>
          <p:cNvPr id="2052" name="Picture 4" descr="Hasil gambar untuk bukalapak bicycle itb">
            <a:extLst>
              <a:ext uri="{FF2B5EF4-FFF2-40B4-BE49-F238E27FC236}">
                <a16:creationId xmlns:a16="http://schemas.microsoft.com/office/drawing/2014/main" id="{1CE115F3-5481-4F3A-85CA-A080E55CB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96" y="3410109"/>
            <a:ext cx="4597188" cy="344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298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7D4E-A22D-4FB9-9A76-8AAA29EC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ign on the side of a road&#10;&#10;Description automatically generated">
            <a:extLst>
              <a:ext uri="{FF2B5EF4-FFF2-40B4-BE49-F238E27FC236}">
                <a16:creationId xmlns:a16="http://schemas.microsoft.com/office/drawing/2014/main" id="{A3D68AE4-CA69-4DAC-BF11-91E488ABF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69F93-D489-4420-8EDA-5F1BED6E8C1E}"/>
              </a:ext>
            </a:extLst>
          </p:cNvPr>
          <p:cNvSpPr txBox="1"/>
          <p:nvPr/>
        </p:nvSpPr>
        <p:spPr>
          <a:xfrm flipH="1">
            <a:off x="5928359" y="2921168"/>
            <a:ext cx="5714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Oswald" panose="02000303000000000000" pitchFamily="2" charset="0"/>
              </a:rPr>
              <a:t>Elevation Angle~25°</a:t>
            </a:r>
          </a:p>
        </p:txBody>
      </p:sp>
    </p:spTree>
    <p:extLst>
      <p:ext uri="{BB962C8B-B14F-4D97-AF65-F5344CB8AC3E}">
        <p14:creationId xmlns:p14="http://schemas.microsoft.com/office/powerpoint/2010/main" val="981300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D0DFF5E-E09B-4975-B079-8AE6BEBB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r="1925"/>
          <a:stretch/>
        </p:blipFill>
        <p:spPr>
          <a:xfrm>
            <a:off x="56777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AC1F8-C0ED-4CC7-AB7D-523F06F0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504" y="256774"/>
            <a:ext cx="5007819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WE have an idea</a:t>
            </a:r>
          </a:p>
        </p:txBody>
      </p:sp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ACB13CFB-1E0F-4C06-86CA-8770E06BE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4" y="2018904"/>
            <a:ext cx="1331431" cy="13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52F138E-521F-4E9C-981A-F8CF3088E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448" y="1865139"/>
            <a:ext cx="1196113" cy="1196113"/>
          </a:xfrm>
          <a:prstGeom prst="rect">
            <a:avLst/>
          </a:prstGeom>
        </p:spPr>
      </p:pic>
      <p:pic>
        <p:nvPicPr>
          <p:cNvPr id="9220" name="Picture 4" descr="Image result for safety icon">
            <a:extLst>
              <a:ext uri="{FF2B5EF4-FFF2-40B4-BE49-F238E27FC236}">
                <a16:creationId xmlns:a16="http://schemas.microsoft.com/office/drawing/2014/main" id="{200D6C87-0CCA-422F-9925-5C95E44C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96" y="1828226"/>
            <a:ext cx="132433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98658A-9E34-4527-B824-C789AA41A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59" y="4234958"/>
            <a:ext cx="1953558" cy="1953558"/>
          </a:xfrm>
          <a:prstGeom prst="rect">
            <a:avLst/>
          </a:prstGeom>
        </p:spPr>
      </p:pic>
      <p:pic>
        <p:nvPicPr>
          <p:cNvPr id="9222" name="Picture 6" descr="Image result for bag icon">
            <a:extLst>
              <a:ext uri="{FF2B5EF4-FFF2-40B4-BE49-F238E27FC236}">
                <a16:creationId xmlns:a16="http://schemas.microsoft.com/office/drawing/2014/main" id="{5DE47EDF-1CB9-4462-AE71-37FEA487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91" y="4682884"/>
            <a:ext cx="1096128" cy="95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FFCC28-96A0-4F83-A18A-84500542D0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72708" y1="977" x2="1875" y2="66406"/>
                        <a14:foregroundMark x1="88333" y1="2148" x2="98125" y2="8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6" y="4325585"/>
            <a:ext cx="1295495" cy="138186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8DC08CC-4434-452D-8592-0563686734C2}"/>
              </a:ext>
            </a:extLst>
          </p:cNvPr>
          <p:cNvSpPr txBox="1">
            <a:spLocks/>
          </p:cNvSpPr>
          <p:nvPr/>
        </p:nvSpPr>
        <p:spPr>
          <a:xfrm>
            <a:off x="412154" y="3215017"/>
            <a:ext cx="1899432" cy="594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Time saving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6270711-A5A9-4957-A703-EDFE7E4C4026}"/>
              </a:ext>
            </a:extLst>
          </p:cNvPr>
          <p:cNvSpPr txBox="1">
            <a:spLocks/>
          </p:cNvSpPr>
          <p:nvPr/>
        </p:nvSpPr>
        <p:spPr>
          <a:xfrm>
            <a:off x="309787" y="5841210"/>
            <a:ext cx="1953558" cy="750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Unlimited access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FBA7800-52E4-4F6B-A36E-D5A0507BB526}"/>
              </a:ext>
            </a:extLst>
          </p:cNvPr>
          <p:cNvSpPr txBox="1">
            <a:spLocks/>
          </p:cNvSpPr>
          <p:nvPr/>
        </p:nvSpPr>
        <p:spPr>
          <a:xfrm>
            <a:off x="4372632" y="3168102"/>
            <a:ext cx="1953558" cy="750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safety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EFCD1DA-3777-4802-B93A-58E1B839F3C2}"/>
              </a:ext>
            </a:extLst>
          </p:cNvPr>
          <p:cNvSpPr txBox="1">
            <a:spLocks/>
          </p:cNvSpPr>
          <p:nvPr/>
        </p:nvSpPr>
        <p:spPr>
          <a:xfrm>
            <a:off x="4334983" y="5885783"/>
            <a:ext cx="1953558" cy="750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capacity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1488C8-0DAE-442A-BE27-2171A8777953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72" b="99023" l="0" r="98633">
                        <a14:foregroundMark x1="27930" y1="12500" x2="32617" y2="23242"/>
                        <a14:foregroundMark x1="48828" y1="4492" x2="48438" y2="17969"/>
                        <a14:foregroundMark x1="76172" y1="5859" x2="70898" y2="16016"/>
                        <a14:foregroundMark x1="86328" y1="27539" x2="78711" y2="33789"/>
                        <a14:foregroundMark x1="96289" y1="19141" x2="94531" y2="21289"/>
                        <a14:foregroundMark x1="84766" y1="48633" x2="82813" y2="50391"/>
                        <a14:foregroundMark x1="96680" y1="44141" x2="94531" y2="44727"/>
                        <a14:foregroundMark x1="90039" y1="85156" x2="86328" y2="85156"/>
                        <a14:foregroundMark x1="20703" y1="85156" x2="17578" y2="85156"/>
                        <a14:foregroundMark x1="16797" y1="49609" x2="14648" y2="49219"/>
                        <a14:foregroundMark x1="23438" y1="37305" x2="20898" y2="34375"/>
                        <a14:foregroundMark x1="6445" y1="19922" x2="5469" y2="19141"/>
                        <a14:foregroundMark x1="24219" y1="3906" x2="23438" y2="3906"/>
                        <a14:foregroundMark x1="2930" y1="44336" x2="3516" y2="46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6923" y="2282418"/>
            <a:ext cx="2802815" cy="2802815"/>
          </a:xfrm>
          <a:prstGeom prst="rect">
            <a:avLst/>
          </a:prstGeom>
        </p:spPr>
      </p:pic>
      <p:pic>
        <p:nvPicPr>
          <p:cNvPr id="9216" name="Picture 9215">
            <a:extLst>
              <a:ext uri="{FF2B5EF4-FFF2-40B4-BE49-F238E27FC236}">
                <a16:creationId xmlns:a16="http://schemas.microsoft.com/office/drawing/2014/main" id="{971CF61E-9A7E-47E1-B26B-E389B21B62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02" y="1157572"/>
            <a:ext cx="1415134" cy="1415134"/>
          </a:xfrm>
          <a:prstGeom prst="rect">
            <a:avLst/>
          </a:prstGeom>
        </p:spPr>
      </p:pic>
      <p:pic>
        <p:nvPicPr>
          <p:cNvPr id="9219" name="Picture 9218">
            <a:extLst>
              <a:ext uri="{FF2B5EF4-FFF2-40B4-BE49-F238E27FC236}">
                <a16:creationId xmlns:a16="http://schemas.microsoft.com/office/drawing/2014/main" id="{9BCB7259-8533-49A8-B2AF-8AFAACE5E3E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7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89901" l="10000" r="90000">
                        <a14:foregroundMark x1="32000" y1="17241" x2="31556" y2="21921"/>
                        <a14:foregroundMark x1="38000" y1="37685" x2="40000" y2="35961"/>
                      </a14:backgroundRemoval>
                    </a14:imgEffect>
                  </a14:imgLayer>
                </a14:imgProps>
              </a:ext>
            </a:extLst>
          </a:blip>
          <a:srcRect l="11972" r="11970" b="52034"/>
          <a:stretch/>
        </p:blipFill>
        <p:spPr>
          <a:xfrm>
            <a:off x="9424136" y="1230169"/>
            <a:ext cx="2102188" cy="1196113"/>
          </a:xfrm>
          <a:prstGeom prst="rect">
            <a:avLst/>
          </a:prstGeom>
        </p:spPr>
      </p:pic>
      <p:sp>
        <p:nvSpPr>
          <p:cNvPr id="9226" name="TextBox 9225">
            <a:extLst>
              <a:ext uri="{FF2B5EF4-FFF2-40B4-BE49-F238E27FC236}">
                <a16:creationId xmlns:a16="http://schemas.microsoft.com/office/drawing/2014/main" id="{819B2D4A-1F3F-4873-A6C2-0206272CCDA9}"/>
              </a:ext>
            </a:extLst>
          </p:cNvPr>
          <p:cNvSpPr txBox="1"/>
          <p:nvPr/>
        </p:nvSpPr>
        <p:spPr>
          <a:xfrm>
            <a:off x="7708097" y="5183612"/>
            <a:ext cx="3249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REAL  ACTION 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&amp;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FUTURISTIC WAY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1FB5A80-B627-448B-AACD-D90F25AC5230}"/>
              </a:ext>
            </a:extLst>
          </p:cNvPr>
          <p:cNvSpPr txBox="1">
            <a:spLocks/>
          </p:cNvSpPr>
          <p:nvPr/>
        </p:nvSpPr>
        <p:spPr>
          <a:xfrm>
            <a:off x="2408827" y="4417690"/>
            <a:ext cx="1953558" cy="750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independency</a:t>
            </a:r>
          </a:p>
        </p:txBody>
      </p:sp>
      <p:pic>
        <p:nvPicPr>
          <p:cNvPr id="9228" name="Picture 9227">
            <a:extLst>
              <a:ext uri="{FF2B5EF4-FFF2-40B4-BE49-F238E27FC236}">
                <a16:creationId xmlns:a16="http://schemas.microsoft.com/office/drawing/2014/main" id="{25809405-2E24-454B-BA0E-94AE79CD73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68" y="2863263"/>
            <a:ext cx="1566677" cy="16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28" grpId="0"/>
      <p:bldP spid="29" grpId="0"/>
      <p:bldP spid="9226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894-6207-445B-B51B-2D6ABF41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finished">
            <a:hlinkClick r:id="" action="ppaction://media"/>
            <a:extLst>
              <a:ext uri="{FF2B5EF4-FFF2-40B4-BE49-F238E27FC236}">
                <a16:creationId xmlns:a16="http://schemas.microsoft.com/office/drawing/2014/main" id="{E4E4AFB3-A712-4C78-92E6-AA451C8319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95217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AC71-F6BA-439A-9DE0-99831422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A1F309D9-40F2-4AE3-B95B-A93C2E1E9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 descr="A hand holding a cell phone&#10;&#10;Description automatically generated">
            <a:extLst>
              <a:ext uri="{FF2B5EF4-FFF2-40B4-BE49-F238E27FC236}">
                <a16:creationId xmlns:a16="http://schemas.microsoft.com/office/drawing/2014/main" id="{EEB30578-3FA0-4163-B23A-A91C264BE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80" y="1100529"/>
            <a:ext cx="1190934" cy="13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31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4ED36A-0AE1-44E8-AC2D-179126552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5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1D738-6D34-4A2E-BC19-4D336137B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204" y="2474432"/>
            <a:ext cx="4186907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rgbClr val="293039"/>
                </a:solidFill>
                <a:latin typeface="Oswald Regular" panose="02000503000000000000" pitchFamily="2" charset="0"/>
              </a:rPr>
              <a:t> ORDER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rgbClr val="293039"/>
                </a:solidFill>
                <a:latin typeface="Oswald Regular" panose="02000503000000000000" pitchFamily="2" charset="0"/>
              </a:rPr>
              <a:t> AUTO DRIVE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rgbClr val="293039"/>
                </a:solidFill>
                <a:latin typeface="Oswald Regular" panose="02000503000000000000" pitchFamily="2" charset="0"/>
              </a:rPr>
              <a:t> RETURN TO STATION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rgbClr val="293039"/>
                </a:solidFill>
                <a:latin typeface="Oswald Regular" panose="02000503000000000000" pitchFamily="2" charset="0"/>
              </a:rPr>
              <a:t> SELF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8C7F54-E483-4240-95C3-98E00E58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4" t="15721" r="16180" b="10050"/>
          <a:stretch/>
        </p:blipFill>
        <p:spPr>
          <a:xfrm>
            <a:off x="124069" y="456238"/>
            <a:ext cx="3442190" cy="33787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1266" name="Picture 2" descr="Image result for segway icon">
            <a:extLst>
              <a:ext uri="{FF2B5EF4-FFF2-40B4-BE49-F238E27FC236}">
                <a16:creationId xmlns:a16="http://schemas.microsoft.com/office/drawing/2014/main" id="{7F5E5E08-7635-4100-A1B5-5B4A325A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678" y="2776296"/>
            <a:ext cx="1363769" cy="136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BDE8EF-75D6-40E4-B6D7-92303A96AD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t="29011" r="69613" b="26492"/>
          <a:stretch/>
        </p:blipFill>
        <p:spPr>
          <a:xfrm>
            <a:off x="8441484" y="3329385"/>
            <a:ext cx="513955" cy="969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705244-B6DB-4D34-A2F9-89D62E3AC6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t="29011" r="69613" b="26492"/>
          <a:stretch/>
        </p:blipFill>
        <p:spPr>
          <a:xfrm rot="10800000">
            <a:off x="9643244" y="3357382"/>
            <a:ext cx="513955" cy="969956"/>
          </a:xfrm>
          <a:prstGeom prst="rect">
            <a:avLst/>
          </a:prstGeom>
        </p:spPr>
      </p:pic>
      <p:pic>
        <p:nvPicPr>
          <p:cNvPr id="11270" name="Picture 6" descr="Image result for smartphone icon">
            <a:extLst>
              <a:ext uri="{FF2B5EF4-FFF2-40B4-BE49-F238E27FC236}">
                <a16:creationId xmlns:a16="http://schemas.microsoft.com/office/drawing/2014/main" id="{42B2326A-86CA-4AF8-BD09-26A3D5739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29" b="100000" l="10000" r="90000">
                        <a14:backgroundMark x1="47250" y1="7143" x2="48000" y2="6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25" r="32169" b="466"/>
          <a:stretch/>
        </p:blipFill>
        <p:spPr bwMode="auto">
          <a:xfrm rot="720142">
            <a:off x="10809660" y="1970291"/>
            <a:ext cx="974723" cy="145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segway icon">
            <a:extLst>
              <a:ext uri="{FF2B5EF4-FFF2-40B4-BE49-F238E27FC236}">
                <a16:creationId xmlns:a16="http://schemas.microsoft.com/office/drawing/2014/main" id="{57D37DA7-F667-45C4-8666-9D2E0D21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123">
            <a:off x="10904022" y="2375485"/>
            <a:ext cx="746295" cy="7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62337-36ED-4E2C-9770-FDCFC8C272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7077" y1="15209" x2="47385" y2="15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9257" y="4013504"/>
            <a:ext cx="2410603" cy="1950734"/>
          </a:xfrm>
          <a:prstGeom prst="rect">
            <a:avLst/>
          </a:prstGeom>
        </p:spPr>
      </p:pic>
      <p:pic>
        <p:nvPicPr>
          <p:cNvPr id="11272" name="Picture 8" descr="Related image">
            <a:extLst>
              <a:ext uri="{FF2B5EF4-FFF2-40B4-BE49-F238E27FC236}">
                <a16:creationId xmlns:a16="http://schemas.microsoft.com/office/drawing/2014/main" id="{9C364CBA-822C-4A14-94DA-F10CEB6B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9172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355" y="5065740"/>
            <a:ext cx="1281092" cy="12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Related image">
            <a:extLst>
              <a:ext uri="{FF2B5EF4-FFF2-40B4-BE49-F238E27FC236}">
                <a16:creationId xmlns:a16="http://schemas.microsoft.com/office/drawing/2014/main" id="{25F7AA03-5D43-4DC1-A99A-C93802E0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9172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66630">
            <a:off x="8485030" y="5651257"/>
            <a:ext cx="851498" cy="8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elated image">
            <a:extLst>
              <a:ext uri="{FF2B5EF4-FFF2-40B4-BE49-F238E27FC236}">
                <a16:creationId xmlns:a16="http://schemas.microsoft.com/office/drawing/2014/main" id="{931FDFE4-E5F5-40DF-A422-BD903E473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9172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65585">
            <a:off x="9368182" y="5610762"/>
            <a:ext cx="921394" cy="92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903CFA-D8BA-45CB-BAD6-A9BFE634DC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7077" y1="15209" x2="47385" y2="15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10779" y="5115432"/>
            <a:ext cx="922797" cy="7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2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40F8E049-0B94-40FC-B876-B4D21D39CFF2}"/>
              </a:ext>
            </a:extLst>
          </p:cNvPr>
          <p:cNvSpPr/>
          <p:nvPr/>
        </p:nvSpPr>
        <p:spPr>
          <a:xfrm>
            <a:off x="2637277" y="0"/>
            <a:ext cx="6934200" cy="6851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121" descr="A close up of a map&#10;&#10;Description automatically generated">
            <a:extLst>
              <a:ext uri="{FF2B5EF4-FFF2-40B4-BE49-F238E27FC236}">
                <a16:creationId xmlns:a16="http://schemas.microsoft.com/office/drawing/2014/main" id="{00FEE6B4-FCD3-4EFD-A515-A1ADEAE20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27" y="1047000"/>
            <a:ext cx="4581253" cy="518168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4B381C9-5D96-45ED-9617-EAB0B4887BB5}"/>
              </a:ext>
            </a:extLst>
          </p:cNvPr>
          <p:cNvSpPr/>
          <p:nvPr/>
        </p:nvSpPr>
        <p:spPr>
          <a:xfrm>
            <a:off x="2637277" y="6103629"/>
            <a:ext cx="6934200" cy="7937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762F98-793F-4361-9802-E549E6758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99" y="1252907"/>
            <a:ext cx="3273836" cy="472480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6BFD131-F11D-4C5C-8ADB-FDB3E6B0F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939" y="1276538"/>
            <a:ext cx="573074" cy="97544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CB26549-3693-458F-B10F-920384F6E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029" y="953245"/>
            <a:ext cx="573074" cy="97544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1AA040B-04F9-4128-B94A-63F58ABCA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776" y="2766478"/>
            <a:ext cx="573074" cy="97544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8DC0F2D-4BA0-4546-8E6C-CC1C750B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022" y="2558359"/>
            <a:ext cx="573074" cy="9754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7C3CBDC-1598-4AE1-BD79-FFBA19FCC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333" y="5002271"/>
            <a:ext cx="573074" cy="97544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DA20CEE-F507-42DC-A2CE-161C96623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786" y="3516351"/>
            <a:ext cx="451143" cy="45114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5A5C226-F5E3-4A4E-9286-053A31FD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664" y="1538688"/>
            <a:ext cx="451143" cy="45114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9D5057D-252C-4221-A0B9-EB8AF0FF9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191" y="1696936"/>
            <a:ext cx="451143" cy="45114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EFA19CE-ECF3-407F-B1E5-FCA3BE394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730" y="3043892"/>
            <a:ext cx="451143" cy="4511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B3C07BF-4D98-46EC-9571-35703ECE4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113" y="5496078"/>
            <a:ext cx="451143" cy="45114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B567B73-6D08-42B1-9C0A-E75287DCF1F3}"/>
              </a:ext>
            </a:extLst>
          </p:cNvPr>
          <p:cNvGrpSpPr/>
          <p:nvPr/>
        </p:nvGrpSpPr>
        <p:grpSpPr>
          <a:xfrm>
            <a:off x="5596178" y="2392637"/>
            <a:ext cx="1056078" cy="916626"/>
            <a:chOff x="5689003" y="2884800"/>
            <a:chExt cx="852038" cy="85203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149CF5D-9D09-4A2E-92B9-DB328D228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180" r="898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003" y="2884800"/>
              <a:ext cx="852038" cy="85203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C2B3B8B-460F-4C6B-BC62-5F7787A88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319" b="30725" l="35455" r="642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42" t="2200" r="34736" b="68729"/>
            <a:stretch/>
          </p:blipFill>
          <p:spPr>
            <a:xfrm>
              <a:off x="5891241" y="2901587"/>
              <a:ext cx="447562" cy="451143"/>
            </a:xfrm>
            <a:prstGeom prst="rect">
              <a:avLst/>
            </a:prstGeom>
          </p:spPr>
        </p:pic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8BA859EF-1830-4F7E-AAE7-00FE6A4D66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 flipH="1">
            <a:off x="4611941" y="2968573"/>
            <a:ext cx="465872" cy="55425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C4ED83C-33E8-4B0E-8A01-7BB81EA9C1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 flipH="1">
            <a:off x="5871441" y="2848760"/>
            <a:ext cx="465872" cy="554253"/>
          </a:xfrm>
          <a:prstGeom prst="rect">
            <a:avLst/>
          </a:prstGeom>
        </p:spPr>
      </p:pic>
      <p:pic>
        <p:nvPicPr>
          <p:cNvPr id="70" name="Picture 2" descr="Image result for building icon png">
            <a:extLst>
              <a:ext uri="{FF2B5EF4-FFF2-40B4-BE49-F238E27FC236}">
                <a16:creationId xmlns:a16="http://schemas.microsoft.com/office/drawing/2014/main" id="{A7500BAF-EB74-4259-B20F-DCA3F7808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908" y="2092378"/>
            <a:ext cx="731838" cy="73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EA66A6-0DCB-4DF2-B5A9-DA1827C459CA}"/>
              </a:ext>
            </a:extLst>
          </p:cNvPr>
          <p:cNvCxnSpPr/>
          <p:nvPr/>
        </p:nvCxnSpPr>
        <p:spPr>
          <a:xfrm flipV="1">
            <a:off x="6385234" y="2558359"/>
            <a:ext cx="1158785" cy="4539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A3B0E3F-1F2B-4D35-ABA6-3E7F0EA428F1}"/>
              </a:ext>
            </a:extLst>
          </p:cNvPr>
          <p:cNvGrpSpPr/>
          <p:nvPr/>
        </p:nvGrpSpPr>
        <p:grpSpPr>
          <a:xfrm>
            <a:off x="7453908" y="1362422"/>
            <a:ext cx="733665" cy="733665"/>
            <a:chOff x="5689003" y="2884800"/>
            <a:chExt cx="852038" cy="852038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AAE5D7-CB3D-46E7-AE96-58FCBEC83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180" r="898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003" y="2884800"/>
              <a:ext cx="852038" cy="85203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6E96DED-9B70-48AA-837F-0AA9F440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319" b="30725" l="35455" r="642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42" t="2200" r="34736" b="68729"/>
            <a:stretch/>
          </p:blipFill>
          <p:spPr>
            <a:xfrm>
              <a:off x="5891241" y="2901587"/>
              <a:ext cx="447562" cy="451143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9344E710-BBF4-4C2B-8E17-D76A8A276B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 flipH="1">
            <a:off x="7150505" y="2356458"/>
            <a:ext cx="465872" cy="554253"/>
          </a:xfrm>
          <a:prstGeom prst="rect">
            <a:avLst/>
          </a:prstGeom>
        </p:spPr>
      </p:pic>
      <p:sp>
        <p:nvSpPr>
          <p:cNvPr id="76" name="Rounded Rectangular Callout 77">
            <a:extLst>
              <a:ext uri="{FF2B5EF4-FFF2-40B4-BE49-F238E27FC236}">
                <a16:creationId xmlns:a16="http://schemas.microsoft.com/office/drawing/2014/main" id="{B018BD83-6B7E-43D7-8ABF-9E3FCF16DD39}"/>
              </a:ext>
            </a:extLst>
          </p:cNvPr>
          <p:cNvSpPr/>
          <p:nvPr/>
        </p:nvSpPr>
        <p:spPr>
          <a:xfrm>
            <a:off x="7488613" y="1696937"/>
            <a:ext cx="2082863" cy="887398"/>
          </a:xfrm>
          <a:prstGeom prst="wedgeRoundRectCallout">
            <a:avLst>
              <a:gd name="adj1" fmla="val -48392"/>
              <a:gd name="adj2" fmla="val 62500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igital-7" panose="02000000000000000000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6452AC8-D101-48E5-962B-0E5B667438A5}"/>
              </a:ext>
            </a:extLst>
          </p:cNvPr>
          <p:cNvSpPr/>
          <p:nvPr/>
        </p:nvSpPr>
        <p:spPr>
          <a:xfrm>
            <a:off x="7400324" y="1897000"/>
            <a:ext cx="2238113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Digital-7" panose="02000000000000000000" pitchFamily="2" charset="0"/>
              </a:rPr>
              <a:t>RETURN TO STATION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564F8C7-29C7-455A-A322-5DC55038AC9E}"/>
              </a:ext>
            </a:extLst>
          </p:cNvPr>
          <p:cNvCxnSpPr/>
          <p:nvPr/>
        </p:nvCxnSpPr>
        <p:spPr>
          <a:xfrm>
            <a:off x="7422699" y="2884586"/>
            <a:ext cx="0" cy="98912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634C0078-854D-4219-908B-1181107BA0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6129" y="581091"/>
            <a:ext cx="1658256" cy="171312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84DFEAF-1EE7-485C-A80C-592A0C3800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4583" y="1372951"/>
            <a:ext cx="1012024" cy="101812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0EAC477-2F64-4354-9EBF-326C393C15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21481">
            <a:off x="4649287" y="1630697"/>
            <a:ext cx="853514" cy="85351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236C35-385B-4E72-8CA7-37A634B10C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24670">
            <a:off x="4484101" y="1652102"/>
            <a:ext cx="847417" cy="853514"/>
          </a:xfrm>
          <a:prstGeom prst="rect">
            <a:avLst/>
          </a:prstGeom>
        </p:spPr>
      </p:pic>
      <p:sp>
        <p:nvSpPr>
          <p:cNvPr id="83" name="Rounded Rectangular Callout 106">
            <a:extLst>
              <a:ext uri="{FF2B5EF4-FFF2-40B4-BE49-F238E27FC236}">
                <a16:creationId xmlns:a16="http://schemas.microsoft.com/office/drawing/2014/main" id="{E9A9174B-8C4F-4A36-9BF8-AB942B875975}"/>
              </a:ext>
            </a:extLst>
          </p:cNvPr>
          <p:cNvSpPr/>
          <p:nvPr/>
        </p:nvSpPr>
        <p:spPr>
          <a:xfrm>
            <a:off x="2924565" y="993122"/>
            <a:ext cx="2070592" cy="787005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3DC4DF1-253D-48F1-845D-435DBE8EC4FA}"/>
              </a:ext>
            </a:extLst>
          </p:cNvPr>
          <p:cNvSpPr/>
          <p:nvPr/>
        </p:nvSpPr>
        <p:spPr>
          <a:xfrm>
            <a:off x="3001912" y="1123085"/>
            <a:ext cx="1858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Digital-7" panose="02000000000000000000" pitchFamily="2" charset="0"/>
              </a:rPr>
              <a:t>HIGH DEMAND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C2590E4-751E-4DEB-B6D4-9C09163C9F4E}"/>
              </a:ext>
            </a:extLst>
          </p:cNvPr>
          <p:cNvCxnSpPr/>
          <p:nvPr/>
        </p:nvCxnSpPr>
        <p:spPr>
          <a:xfrm>
            <a:off x="5307497" y="2122855"/>
            <a:ext cx="2025310" cy="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3BB1DF1-4072-4701-98C9-E955F390A30C}"/>
              </a:ext>
            </a:extLst>
          </p:cNvPr>
          <p:cNvCxnSpPr>
            <a:endCxn id="61" idx="3"/>
          </p:cNvCxnSpPr>
          <p:nvPr/>
        </p:nvCxnSpPr>
        <p:spPr>
          <a:xfrm flipV="1">
            <a:off x="7323558" y="1764260"/>
            <a:ext cx="9249" cy="369065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A9F17EB-7B04-4FAE-A88A-02906AE4C7B4}"/>
              </a:ext>
            </a:extLst>
          </p:cNvPr>
          <p:cNvCxnSpPr/>
          <p:nvPr/>
        </p:nvCxnSpPr>
        <p:spPr>
          <a:xfrm>
            <a:off x="4913292" y="2133325"/>
            <a:ext cx="0" cy="1267731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D215D29E-7CA1-4E18-83AD-B2DE88A265F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 flipH="1">
            <a:off x="4606785" y="2966031"/>
            <a:ext cx="465872" cy="55425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74C6468-C816-4F44-84FB-8EC4C10CCA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7026823" y="1626209"/>
            <a:ext cx="465872" cy="55425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49B251-A00A-479A-92AC-F33892788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4809039" y="3884615"/>
            <a:ext cx="465872" cy="554253"/>
          </a:xfrm>
          <a:prstGeom prst="rect">
            <a:avLst/>
          </a:prstGeom>
        </p:spPr>
      </p:pic>
      <p:sp>
        <p:nvSpPr>
          <p:cNvPr id="91" name="Rounded Rectangular Callout 126">
            <a:extLst>
              <a:ext uri="{FF2B5EF4-FFF2-40B4-BE49-F238E27FC236}">
                <a16:creationId xmlns:a16="http://schemas.microsoft.com/office/drawing/2014/main" id="{D3D72C99-EE7A-45C3-8ED0-870AE25B5054}"/>
              </a:ext>
            </a:extLst>
          </p:cNvPr>
          <p:cNvSpPr/>
          <p:nvPr/>
        </p:nvSpPr>
        <p:spPr>
          <a:xfrm>
            <a:off x="5235021" y="3308187"/>
            <a:ext cx="1170311" cy="659308"/>
          </a:xfrm>
          <a:prstGeom prst="wedgeRoundRectCallout">
            <a:avLst>
              <a:gd name="adj1" fmla="val -48392"/>
              <a:gd name="adj2" fmla="val 62500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BB5DD153-5330-4577-BDEE-2BFD6AA990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00182" y="3412674"/>
            <a:ext cx="1105150" cy="484007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76AD6DB-17E9-4B02-ACF7-29E5CC269765}"/>
              </a:ext>
            </a:extLst>
          </p:cNvPr>
          <p:cNvCxnSpPr/>
          <p:nvPr/>
        </p:nvCxnSpPr>
        <p:spPr>
          <a:xfrm>
            <a:off x="4254385" y="3533804"/>
            <a:ext cx="0" cy="832104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E4350CF-C505-47DB-9E2C-F07E333EEDE0}"/>
              </a:ext>
            </a:extLst>
          </p:cNvPr>
          <p:cNvCxnSpPr/>
          <p:nvPr/>
        </p:nvCxnSpPr>
        <p:spPr>
          <a:xfrm>
            <a:off x="4254385" y="4377857"/>
            <a:ext cx="587591" cy="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C016F87-0C8E-4E25-8A1D-1E3A5C590DE1}"/>
              </a:ext>
            </a:extLst>
          </p:cNvPr>
          <p:cNvCxnSpPr/>
          <p:nvPr/>
        </p:nvCxnSpPr>
        <p:spPr>
          <a:xfrm flipH="1">
            <a:off x="4254385" y="3533804"/>
            <a:ext cx="402310" cy="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5C022DD7-268B-4F87-B0E4-C189F89DCAB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 flipH="1">
            <a:off x="4053692" y="3011245"/>
            <a:ext cx="465872" cy="554253"/>
          </a:xfrm>
          <a:prstGeom prst="rect">
            <a:avLst/>
          </a:prstGeom>
        </p:spPr>
      </p:pic>
      <p:sp>
        <p:nvSpPr>
          <p:cNvPr id="97" name="Rounded Rectangular Callout 138">
            <a:extLst>
              <a:ext uri="{FF2B5EF4-FFF2-40B4-BE49-F238E27FC236}">
                <a16:creationId xmlns:a16="http://schemas.microsoft.com/office/drawing/2014/main" id="{4EEB924B-888A-4FF9-B7D5-3C0E48942CCF}"/>
              </a:ext>
            </a:extLst>
          </p:cNvPr>
          <p:cNvSpPr/>
          <p:nvPr/>
        </p:nvSpPr>
        <p:spPr>
          <a:xfrm>
            <a:off x="6298765" y="916227"/>
            <a:ext cx="684451" cy="648068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36615E-6903-4ADF-99C2-51B0CE14AAF9}"/>
              </a:ext>
            </a:extLst>
          </p:cNvPr>
          <p:cNvSpPr/>
          <p:nvPr/>
        </p:nvSpPr>
        <p:spPr>
          <a:xfrm>
            <a:off x="6320152" y="905753"/>
            <a:ext cx="6176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Digital-7" panose="02000000000000000000" pitchFamily="2" charset="0"/>
              </a:rPr>
              <a:t>25</a:t>
            </a:r>
          </a:p>
        </p:txBody>
      </p:sp>
      <p:sp>
        <p:nvSpPr>
          <p:cNvPr id="99" name="Rounded Rectangular Callout 140">
            <a:extLst>
              <a:ext uri="{FF2B5EF4-FFF2-40B4-BE49-F238E27FC236}">
                <a16:creationId xmlns:a16="http://schemas.microsoft.com/office/drawing/2014/main" id="{559C73D9-E503-48EC-B41C-7578CDEE6214}"/>
              </a:ext>
            </a:extLst>
          </p:cNvPr>
          <p:cNvSpPr/>
          <p:nvPr/>
        </p:nvSpPr>
        <p:spPr>
          <a:xfrm>
            <a:off x="5198305" y="4798692"/>
            <a:ext cx="698033" cy="699300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507EFA3-009C-4216-AFEA-BDB086F7E393}"/>
              </a:ext>
            </a:extLst>
          </p:cNvPr>
          <p:cNvSpPr/>
          <p:nvPr/>
        </p:nvSpPr>
        <p:spPr>
          <a:xfrm>
            <a:off x="5314102" y="4737512"/>
            <a:ext cx="4283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Digital-7" panose="02000000000000000000" pitchFamily="2" charset="0"/>
              </a:rPr>
              <a:t>7</a:t>
            </a:r>
          </a:p>
        </p:txBody>
      </p:sp>
      <p:sp>
        <p:nvSpPr>
          <p:cNvPr id="101" name="Rounded Rectangular Callout 143">
            <a:extLst>
              <a:ext uri="{FF2B5EF4-FFF2-40B4-BE49-F238E27FC236}">
                <a16:creationId xmlns:a16="http://schemas.microsoft.com/office/drawing/2014/main" id="{1A469895-AFE1-4F33-B89C-5A77735C9CF8}"/>
              </a:ext>
            </a:extLst>
          </p:cNvPr>
          <p:cNvSpPr/>
          <p:nvPr/>
        </p:nvSpPr>
        <p:spPr>
          <a:xfrm>
            <a:off x="6928852" y="3026117"/>
            <a:ext cx="603640" cy="584246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Digital-7" panose="02000000000000000000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69FE016-E59B-4629-B49C-166ABA3082F1}"/>
              </a:ext>
            </a:extLst>
          </p:cNvPr>
          <p:cNvSpPr/>
          <p:nvPr/>
        </p:nvSpPr>
        <p:spPr>
          <a:xfrm>
            <a:off x="7019725" y="2979532"/>
            <a:ext cx="4026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  <a:latin typeface="Digital-7" panose="02000000000000000000" pitchFamily="2" charset="0"/>
              </a:rPr>
              <a:t>8</a:t>
            </a:r>
          </a:p>
        </p:txBody>
      </p:sp>
      <p:sp>
        <p:nvSpPr>
          <p:cNvPr id="103" name="Rounded Rectangular Callout 145">
            <a:extLst>
              <a:ext uri="{FF2B5EF4-FFF2-40B4-BE49-F238E27FC236}">
                <a16:creationId xmlns:a16="http://schemas.microsoft.com/office/drawing/2014/main" id="{9E38FDBF-038A-4F25-AC3B-EC4A93333E3D}"/>
              </a:ext>
            </a:extLst>
          </p:cNvPr>
          <p:cNvSpPr/>
          <p:nvPr/>
        </p:nvSpPr>
        <p:spPr>
          <a:xfrm>
            <a:off x="3932313" y="2411108"/>
            <a:ext cx="550656" cy="704098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94E00F-0EAE-46F6-84FE-B2F9F24061DC}"/>
              </a:ext>
            </a:extLst>
          </p:cNvPr>
          <p:cNvSpPr/>
          <p:nvPr/>
        </p:nvSpPr>
        <p:spPr>
          <a:xfrm>
            <a:off x="3960012" y="2410228"/>
            <a:ext cx="4780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  <a:latin typeface="Digital-7" panose="02000000000000000000" pitchFamily="2" charset="0"/>
              </a:rPr>
              <a:t>10</a:t>
            </a:r>
          </a:p>
        </p:txBody>
      </p:sp>
      <p:sp>
        <p:nvSpPr>
          <p:cNvPr id="105" name="Rounded Rectangular Callout 147">
            <a:extLst>
              <a:ext uri="{FF2B5EF4-FFF2-40B4-BE49-F238E27FC236}">
                <a16:creationId xmlns:a16="http://schemas.microsoft.com/office/drawing/2014/main" id="{E102677B-A4A4-4CEC-BCE8-2FF71EFB312A}"/>
              </a:ext>
            </a:extLst>
          </p:cNvPr>
          <p:cNvSpPr/>
          <p:nvPr/>
        </p:nvSpPr>
        <p:spPr>
          <a:xfrm>
            <a:off x="4201080" y="1189145"/>
            <a:ext cx="550656" cy="568360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D01C4B0-0DDA-4F42-910E-37DF956BCE71}"/>
              </a:ext>
            </a:extLst>
          </p:cNvPr>
          <p:cNvSpPr/>
          <p:nvPr/>
        </p:nvSpPr>
        <p:spPr>
          <a:xfrm>
            <a:off x="4234770" y="1117877"/>
            <a:ext cx="4296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Digital-7" panose="02000000000000000000" pitchFamily="2" charset="0"/>
              </a:rPr>
              <a:t>4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F187E72-BADA-44C9-AEFB-1B937D6667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7110010" y="1619874"/>
            <a:ext cx="465872" cy="55425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5519AA7E-B7FF-4F9C-BBBE-5F3759AA2ED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7143465" y="3888314"/>
            <a:ext cx="465872" cy="55425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0D3CCA5-E439-4811-8389-2C97E49B1E6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5430259" y="3882650"/>
            <a:ext cx="465872" cy="55425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3B3CC7EA-40D9-4335-BAD6-99F42BDE9B3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5411969" y="4909944"/>
            <a:ext cx="465872" cy="55425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0ED522-3939-49B8-8F69-99ED5D79034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6108184" y="4855490"/>
            <a:ext cx="465872" cy="55425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63B701A6-7F52-49D2-A6BA-7CF86D0B9C6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6835481" y="1612119"/>
            <a:ext cx="465872" cy="55425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4C9F78A-5D89-48C7-B748-9903D4AD404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7200488" y="1608952"/>
            <a:ext cx="465872" cy="554253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4670902-93EA-4B2E-AFAC-B7D703594BC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7189518" y="1617305"/>
            <a:ext cx="465872" cy="554253"/>
          </a:xfrm>
          <a:prstGeom prst="rect">
            <a:avLst/>
          </a:prstGeom>
        </p:spPr>
      </p:pic>
      <p:sp>
        <p:nvSpPr>
          <p:cNvPr id="115" name="Moon 114">
            <a:extLst>
              <a:ext uri="{FF2B5EF4-FFF2-40B4-BE49-F238E27FC236}">
                <a16:creationId xmlns:a16="http://schemas.microsoft.com/office/drawing/2014/main" id="{726C8814-630D-4806-B36E-76A9E75B5199}"/>
              </a:ext>
            </a:extLst>
          </p:cNvPr>
          <p:cNvSpPr/>
          <p:nvPr/>
        </p:nvSpPr>
        <p:spPr>
          <a:xfrm rot="19397824">
            <a:off x="3128062" y="6219329"/>
            <a:ext cx="368875" cy="738805"/>
          </a:xfrm>
          <a:prstGeom prst="mo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9BA9039-EC04-41A5-8701-DD507CD9E135}"/>
              </a:ext>
            </a:extLst>
          </p:cNvPr>
          <p:cNvSpPr/>
          <p:nvPr/>
        </p:nvSpPr>
        <p:spPr>
          <a:xfrm>
            <a:off x="3816298" y="6182333"/>
            <a:ext cx="52325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Digital-7" panose="02000000000000000000" pitchFamily="2" charset="0"/>
              </a:rPr>
              <a:t>night time redistribution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374A197-D542-4BF8-B235-E2C636F4E648}"/>
              </a:ext>
            </a:extLst>
          </p:cNvPr>
          <p:cNvSpPr/>
          <p:nvPr/>
        </p:nvSpPr>
        <p:spPr>
          <a:xfrm>
            <a:off x="2637277" y="-20037"/>
            <a:ext cx="6934200" cy="6021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22" presetClass="exit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1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1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"/>
                            </p:stCondLst>
                            <p:childTnLst>
                              <p:par>
                                <p:cTn id="81" presetID="32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50"/>
                            </p:stCondLst>
                            <p:childTnLst>
                              <p:par>
                                <p:cTn id="92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50"/>
                            </p:stCondLst>
                            <p:childTnLst>
                              <p:par>
                                <p:cTn id="99" presetID="22" presetClass="entr" presetSubtype="8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55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800"/>
                            </p:stCondLst>
                            <p:childTnLst>
                              <p:par>
                                <p:cTn id="106" presetID="57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1.85185E-6 L 4.16667E-6 -0.00903 C 4.16667E-6 -0.01296 0.02812 -0.01783 0.05104 -0.01783 L 0.10221 -0.01783 " pathEditMode="relative" rAng="0" ptsTypes="AAAA">
                                      <p:cBhvr>
                                        <p:cTn id="10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80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3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3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300"/>
                            </p:stCondLst>
                            <p:childTnLst>
                              <p:par>
                                <p:cTn id="12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0534 -0.00255 L 0.10534 -0.07153 L 0.10534 -0.0713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3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950"/>
                            </p:stCondLst>
                            <p:childTnLst>
                              <p:par>
                                <p:cTn id="127" presetID="22" presetClass="exit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8" dur="1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850"/>
                            </p:stCondLst>
                            <p:childTnLst>
                              <p:par>
                                <p:cTn id="1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85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85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3600"/>
                            </p:stCondLst>
                            <p:childTnLst>
                              <p:par>
                                <p:cTn id="142" presetID="35" presetClass="emph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350"/>
                            </p:stCondLst>
                            <p:childTnLst>
                              <p:par>
                                <p:cTn id="147" presetID="1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100"/>
                            </p:stCondLst>
                            <p:childTnLst>
                              <p:par>
                                <p:cTn id="15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6100"/>
                            </p:stCondLst>
                            <p:childTnLst>
                              <p:par>
                                <p:cTn id="153" presetID="22" presetClass="entr" presetSubtype="1" repeatCount="200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350"/>
                            </p:stCondLst>
                            <p:childTnLst>
                              <p:par>
                                <p:cTn id="159" presetID="42" presetClass="pat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04167E-6 2.22222E-6 L 1.04167E-6 0.15324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50"/>
                            </p:stCondLst>
                            <p:childTnLst>
                              <p:par>
                                <p:cTn id="1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200"/>
                            </p:stCondLst>
                            <p:childTnLst>
                              <p:par>
                                <p:cTn id="178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00"/>
                            </p:stCondLst>
                            <p:childTnLst>
                              <p:par>
                                <p:cTn id="182" presetID="32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8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9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6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350"/>
                            </p:stCondLst>
                            <p:childTnLst>
                              <p:par>
                                <p:cTn id="220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350"/>
                            </p:stCondLst>
                            <p:childTnLst>
                              <p:par>
                                <p:cTn id="225" presetID="1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7100"/>
                            </p:stCondLst>
                            <p:childTnLst>
                              <p:par>
                                <p:cTn id="23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350"/>
                            </p:stCondLst>
                            <p:childTnLst>
                              <p:par>
                                <p:cTn id="2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96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1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1150"/>
                            </p:stCondLst>
                            <p:childTnLst>
                              <p:par>
                                <p:cTn id="255" presetID="64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3.33333E-6 L 5E-6 -0.19144 " pathEditMode="relative" rAng="0" ptsTypes="AA">
                                      <p:cBhvr>
                                        <p:cTn id="25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83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64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3.7037E-6 L -0.16419 -0.0007 " pathEditMode="relative" rAng="0" ptsTypes="AA">
                                      <p:cBhvr>
                                        <p:cTn id="25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4650"/>
                            </p:stCondLst>
                            <p:childTnLst>
                              <p:par>
                                <p:cTn id="26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5650"/>
                            </p:stCondLst>
                            <p:childTnLst>
                              <p:par>
                                <p:cTn id="2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250"/>
                            </p:stCondLst>
                            <p:childTnLst>
                              <p:par>
                                <p:cTn id="27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7" presetID="35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3750"/>
                            </p:stCondLst>
                            <p:childTnLst>
                              <p:par>
                                <p:cTn id="28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3750"/>
                            </p:stCondLst>
                            <p:childTnLst>
                              <p:par>
                                <p:cTn id="2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3750"/>
                            </p:stCondLst>
                            <p:childTnLst>
                              <p:par>
                                <p:cTn id="28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0"/>
                            </p:stCondLst>
                            <p:childTnLst>
                              <p:par>
                                <p:cTn id="2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250"/>
                            </p:stCondLst>
                            <p:childTnLst>
                              <p:par>
                                <p:cTn id="2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500"/>
                            </p:stCondLst>
                            <p:childTnLst>
                              <p:par>
                                <p:cTn id="29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6500"/>
                            </p:stCondLst>
                            <p:childTnLst>
                              <p:par>
                                <p:cTn id="30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0"/>
                            </p:stCondLst>
                            <p:childTnLst>
                              <p:par>
                                <p:cTn id="3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6500"/>
                            </p:stCondLst>
                            <p:childTnLst>
                              <p:par>
                                <p:cTn id="307" presetID="0" presetClass="pat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2.96296E-6 L -0.0625 -2.96296E-6 L -0.0625 -0.12615 L -0.06055 -0.12615 " pathEditMode="relative" rAng="0" ptsTypes="AAAA">
                                      <p:cBhvr>
                                        <p:cTn id="30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9250"/>
                            </p:stCondLst>
                            <p:childTnLst>
                              <p:par>
                                <p:cTn id="31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9750"/>
                            </p:stCondLst>
                            <p:childTnLst>
                              <p:par>
                                <p:cTn id="315" presetID="42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1.85185E-6 L 0.03412 0.00023 " pathEditMode="relative" rAng="0" ptsTypes="AA">
                                      <p:cBhvr>
                                        <p:cTn id="31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31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50"/>
                            </p:stCondLst>
                            <p:childTnLst>
                              <p:par>
                                <p:cTn id="331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900" decel="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3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900" decel="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2750"/>
                            </p:stCondLst>
                            <p:childTnLst>
                              <p:par>
                                <p:cTn id="34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6" presetID="35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0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2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8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2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6000"/>
                            </p:stCondLst>
                            <p:childTnLst>
                              <p:par>
                                <p:cTn id="387" presetID="1" presetClass="exit" presetSubtype="0" fill="hold" grpId="2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7250"/>
                            </p:stCondLst>
                            <p:childTnLst>
                              <p:par>
                                <p:cTn id="40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775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7750"/>
                            </p:stCondLst>
                            <p:childTnLst>
                              <p:par>
                                <p:cTn id="4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7750"/>
                            </p:stCondLst>
                            <p:childTnLst>
                              <p:par>
                                <p:cTn id="4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8000"/>
                            </p:stCondLst>
                            <p:childTnLst>
                              <p:par>
                                <p:cTn id="42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0.26088 " pathEditMode="relative" rAng="0" ptsTypes="AA">
                                      <p:cBhvr>
                                        <p:cTn id="42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422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58333E-6 0 L -0.17761 0.00301 " pathEditMode="relative" rAng="0" ptsTypes="AA">
                                      <p:cBhvr>
                                        <p:cTn id="423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139"/>
                                    </p:animMotion>
                                  </p:childTnLst>
                                </p:cTn>
                              </p:par>
                              <p:par>
                                <p:cTn id="424" presetID="42" presetClass="pat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2.96296E-6 L -0.15677 0.0051 " pathEditMode="relative" rAng="0" ptsTypes="AA">
                                      <p:cBhvr>
                                        <p:cTn id="42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9" y="255"/>
                                    </p:animMotion>
                                  </p:childTnLst>
                                </p:cTn>
                              </p:par>
                              <p:par>
                                <p:cTn id="4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0235 0.33171 " pathEditMode="relative" rAng="0" ptsTypes="AA">
                                      <p:cBhvr>
                                        <p:cTn id="42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16574"/>
                                    </p:animMotion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4.07407E-6 L -0.1405 -0.0007 " pathEditMode="relative" rAng="0" ptsTypes="AA">
                                      <p:cBhvr>
                                        <p:cTn id="43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46"/>
                                    </p:animMotion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-1.48148E-6 L -3.125E-6 0.14514 " pathEditMode="relative" rAng="0" ptsTypes="AA">
                                      <p:cBhvr>
                                        <p:cTn id="4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45"/>
                                    </p:animMotion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8.33333E-7 1.11022E-16 L 0.05508 -0.00185 " pathEditMode="relative" rAng="0" ptsTypes="AA">
                                      <p:cBhvr>
                                        <p:cTn id="44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11500"/>
                            </p:stCondLst>
                            <p:childTnLst>
                              <p:par>
                                <p:cTn id="4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1500"/>
                            </p:stCondLst>
                            <p:childTnLst>
                              <p:par>
                                <p:cTn id="452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0.08056 " pathEditMode="relative" rAng="0" ptsTypes="AA">
                                      <p:cBhvr>
                                        <p:cTn id="45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6" grpId="0" animBg="1"/>
      <p:bldP spid="76" grpId="1" animBg="1"/>
      <p:bldP spid="76" grpId="2" animBg="1"/>
      <p:bldP spid="77" grpId="0"/>
      <p:bldP spid="77" grpId="1"/>
      <p:bldP spid="77" grpId="2"/>
      <p:bldP spid="83" grpId="0" animBg="1"/>
      <p:bldP spid="83" grpId="1" animBg="1"/>
      <p:bldP spid="83" grpId="2" animBg="1"/>
      <p:bldP spid="84" grpId="0"/>
      <p:bldP spid="84" grpId="1"/>
      <p:bldP spid="84" grpId="2"/>
      <p:bldP spid="91" grpId="0" animBg="1"/>
      <p:bldP spid="91" grpId="1" animBg="1"/>
      <p:bldP spid="97" grpId="0" animBg="1"/>
      <p:bldP spid="97" grpId="1" animBg="1"/>
      <p:bldP spid="97" grpId="2" animBg="1"/>
      <p:bldP spid="98" grpId="0"/>
      <p:bldP spid="98" grpId="1"/>
      <p:bldP spid="98" grpId="2"/>
      <p:bldP spid="99" grpId="0" animBg="1"/>
      <p:bldP spid="99" grpId="1" animBg="1"/>
      <p:bldP spid="99" grpId="2" animBg="1"/>
      <p:bldP spid="100" grpId="0"/>
      <p:bldP spid="100" grpId="1"/>
      <p:bldP spid="100" grpId="2"/>
      <p:bldP spid="101" grpId="0" animBg="1"/>
      <p:bldP spid="101" grpId="1" animBg="1"/>
      <p:bldP spid="101" grpId="2" animBg="1"/>
      <p:bldP spid="102" grpId="0"/>
      <p:bldP spid="102" grpId="1"/>
      <p:bldP spid="102" grpId="2"/>
      <p:bldP spid="103" grpId="0" animBg="1"/>
      <p:bldP spid="103" grpId="1" animBg="1"/>
      <p:bldP spid="103" grpId="2" animBg="1"/>
      <p:bldP spid="104" grpId="0"/>
      <p:bldP spid="104" grpId="1"/>
      <p:bldP spid="104" grpId="2"/>
      <p:bldP spid="105" grpId="0" animBg="1"/>
      <p:bldP spid="105" grpId="1" animBg="1"/>
      <p:bldP spid="105" grpId="2" animBg="1"/>
      <p:bldP spid="106" grpId="0"/>
      <p:bldP spid="106" grpId="1"/>
      <p:bldP spid="106" grpId="2"/>
      <p:bldP spid="115" grpId="0" animBg="1"/>
      <p:bldP spid="116" grpId="0"/>
      <p:bldP spid="1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6D3AD-D9C5-466F-A85A-39D678C7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BE518F-80BC-4B14-AED7-88EC8A3AC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1254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7829-ED97-4F8C-B6DD-6DF79B46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2E7E69-F7D5-4231-9B55-3F7E2EAB6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1548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50C4-CFE1-43CD-993F-AF92ADD5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BCD506-264F-448E-924F-F80E7B987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2709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E464-FA5E-4A81-82D9-E8FEB23D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9130F4-8650-42F0-AEE0-603200B55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720FB8-1300-49AC-8412-A0B1B5A4E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14" t="12545" r="42057" b="5448"/>
          <a:stretch/>
        </p:blipFill>
        <p:spPr>
          <a:xfrm>
            <a:off x="838200" y="2313991"/>
            <a:ext cx="2954135" cy="4052195"/>
          </a:xfrm>
          <a:prstGeom prst="rect">
            <a:avLst/>
          </a:prstGeom>
        </p:spPr>
      </p:pic>
      <p:pic>
        <p:nvPicPr>
          <p:cNvPr id="1026" name="Picture 2" descr="Hasil gambar untuk sdg">
            <a:extLst>
              <a:ext uri="{FF2B5EF4-FFF2-40B4-BE49-F238E27FC236}">
                <a16:creationId xmlns:a16="http://schemas.microsoft.com/office/drawing/2014/main" id="{4850BFBD-0627-48A8-95FD-2B8BE1BA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35" y="2672240"/>
            <a:ext cx="7626017" cy="38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371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5AC17-449A-4C5C-B4C1-6C370190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B49275-9727-43E8-A706-3CF0C87BB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87245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1058-5633-49AF-8934-F50CAD81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8C450-97B7-4CAE-8E78-9380BA7E154A}"/>
              </a:ext>
            </a:extLst>
          </p:cNvPr>
          <p:cNvSpPr txBox="1"/>
          <p:nvPr/>
        </p:nvSpPr>
        <p:spPr>
          <a:xfrm>
            <a:off x="3097158" y="2969346"/>
            <a:ext cx="6341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ato"/>
              </a:rPr>
              <a:t>Rp</a:t>
            </a:r>
            <a:r>
              <a:rPr lang="en-US" sz="2000" dirty="0">
                <a:latin typeface="Lato"/>
              </a:rPr>
              <a:t> 502.000.000,00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16E2CF-062E-46D1-BF69-B70E37180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240E1-9F1D-4FA2-A12F-F59A9295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94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80AD-2DF5-4F90-BCC4-E33C614F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F1006A4-DB2C-43FF-B34D-8C589C5B1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975D2-FFF9-47F4-A09E-41246BE21818}"/>
              </a:ext>
            </a:extLst>
          </p:cNvPr>
          <p:cNvSpPr/>
          <p:nvPr/>
        </p:nvSpPr>
        <p:spPr>
          <a:xfrm>
            <a:off x="587829" y="1209367"/>
            <a:ext cx="8900300" cy="5079466"/>
          </a:xfrm>
          <a:prstGeom prst="rect">
            <a:avLst/>
          </a:prstGeom>
          <a:solidFill>
            <a:srgbClr val="F3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8B77BDA-D002-41BB-B0A2-47ED03F9A3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5850405"/>
              </p:ext>
            </p:extLst>
          </p:nvPr>
        </p:nvGraphicFramePr>
        <p:xfrm>
          <a:off x="749558" y="1403374"/>
          <a:ext cx="7819085" cy="4691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52F4514-213C-4E2D-8935-83588699102C}"/>
              </a:ext>
            </a:extLst>
          </p:cNvPr>
          <p:cNvSpPr/>
          <p:nvPr/>
        </p:nvSpPr>
        <p:spPr>
          <a:xfrm>
            <a:off x="662473" y="1278294"/>
            <a:ext cx="8210939" cy="4816531"/>
          </a:xfrm>
          <a:prstGeom prst="rect">
            <a:avLst/>
          </a:prstGeom>
          <a:solidFill>
            <a:srgbClr val="F3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DE11756-58C5-433C-90C3-BC7D930867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657946"/>
              </p:ext>
            </p:extLst>
          </p:nvPr>
        </p:nvGraphicFramePr>
        <p:xfrm>
          <a:off x="2530586" y="1403374"/>
          <a:ext cx="7109927" cy="4493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41257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5CD9E-474B-4F40-9ABA-C8293481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BIED Monthly Subscription Financial Analysis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30E837DB-6E9C-420E-B029-BC7CFB2A3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731" y="1470299"/>
            <a:ext cx="9684537" cy="47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39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D22E1-9279-4EAB-B840-C7B86DAF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DB679-1CF1-4AD9-8386-0707CF9D0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41058-0AAA-4E9C-AAC0-9D0EEBCD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E01A208-BE94-4A3E-8D44-C2DB7AADB5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210792"/>
              </p:ext>
            </p:extLst>
          </p:nvPr>
        </p:nvGraphicFramePr>
        <p:xfrm>
          <a:off x="614265" y="2786678"/>
          <a:ext cx="10515600" cy="3291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678680">
                  <a:extLst>
                    <a:ext uri="{9D8B030D-6E8A-4147-A177-3AD203B41FA5}">
                      <a16:colId xmlns:a16="http://schemas.microsoft.com/office/drawing/2014/main" val="896290710"/>
                    </a:ext>
                  </a:extLst>
                </a:gridCol>
                <a:gridCol w="5836920">
                  <a:extLst>
                    <a:ext uri="{9D8B030D-6E8A-4147-A177-3AD203B41FA5}">
                      <a16:colId xmlns:a16="http://schemas.microsoft.com/office/drawing/2014/main" val="137609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Business Development Alternative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Revenue Collection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578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Buy-Implement-Evaluate-Develop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Monthly Subscription (Time Based Revenue Collection)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00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Research-Implement-Evaluate-Develop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Free Usage (No Revenue focused on Research and Development Purpose)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523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 Trip Pricing (On Usage Revenue Collection)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33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02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0742-5808-4304-8309-B8B64897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CD9E1C-94AA-4EC3-8F52-5F9575DCD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61A156-D910-4FEA-B4CF-91FEED1A2A13}"/>
              </a:ext>
            </a:extLst>
          </p:cNvPr>
          <p:cNvSpPr txBox="1"/>
          <p:nvPr/>
        </p:nvSpPr>
        <p:spPr>
          <a:xfrm>
            <a:off x="2387600" y="3090148"/>
            <a:ext cx="496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 Wp for 1 Solar panel, 9 Solar panel for 15 m^2.</a:t>
            </a:r>
          </a:p>
        </p:txBody>
      </p:sp>
    </p:spTree>
    <p:extLst>
      <p:ext uri="{BB962C8B-B14F-4D97-AF65-F5344CB8AC3E}">
        <p14:creationId xmlns:p14="http://schemas.microsoft.com/office/powerpoint/2010/main" val="2660180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BA20-038A-4216-B4C5-8FADD6F6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7A9D4D-E4AD-4B20-9FE0-FB6B7F3BD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7E0523-C822-422F-BDC4-16216246A9FB}"/>
              </a:ext>
            </a:extLst>
          </p:cNvPr>
          <p:cNvSpPr/>
          <p:nvPr/>
        </p:nvSpPr>
        <p:spPr>
          <a:xfrm>
            <a:off x="6014720" y="2245360"/>
            <a:ext cx="589280" cy="396240"/>
          </a:xfrm>
          <a:prstGeom prst="rect">
            <a:avLst/>
          </a:prstGeom>
          <a:solidFill>
            <a:srgbClr val="F3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C95873-67BE-4B7E-8D3E-D37D3919CAAB}"/>
              </a:ext>
            </a:extLst>
          </p:cNvPr>
          <p:cNvSpPr txBox="1"/>
          <p:nvPr/>
        </p:nvSpPr>
        <p:spPr>
          <a:xfrm>
            <a:off x="5984240" y="2245360"/>
            <a:ext cx="60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/>
              </a:rPr>
              <a:t>ITB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95AAF5-2F66-4127-8753-4EA3583BF0D8}"/>
              </a:ext>
            </a:extLst>
          </p:cNvPr>
          <p:cNvSpPr/>
          <p:nvPr/>
        </p:nvSpPr>
        <p:spPr>
          <a:xfrm>
            <a:off x="6096000" y="2707025"/>
            <a:ext cx="2174240" cy="351135"/>
          </a:xfrm>
          <a:prstGeom prst="rect">
            <a:avLst/>
          </a:prstGeom>
          <a:solidFill>
            <a:srgbClr val="F3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23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3982-FCCB-4424-977C-F846E903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B45AF9-418C-401D-8F8A-72CD0A24B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5230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42D4-D9BB-4B9F-B1C6-FCCB5434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9BFD11-A77F-4E6B-943E-463D7CE42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52231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4796-E754-41CD-AA76-55B75D4D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46348C-0CBF-433F-AC6B-5CB82F52F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09C8AB-5CCC-47A3-ADA6-7226B0C4309E}"/>
              </a:ext>
            </a:extLst>
          </p:cNvPr>
          <p:cNvSpPr/>
          <p:nvPr/>
        </p:nvSpPr>
        <p:spPr>
          <a:xfrm>
            <a:off x="568960" y="1818640"/>
            <a:ext cx="3434080" cy="1422400"/>
          </a:xfrm>
          <a:prstGeom prst="rect">
            <a:avLst/>
          </a:prstGeom>
          <a:solidFill>
            <a:srgbClr val="F3F5F9"/>
          </a:solidFill>
          <a:ln>
            <a:solidFill>
              <a:srgbClr val="F3F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C0AC3-5C28-4C77-A3B4-FF106A1F4605}"/>
              </a:ext>
            </a:extLst>
          </p:cNvPr>
          <p:cNvSpPr/>
          <p:nvPr/>
        </p:nvSpPr>
        <p:spPr>
          <a:xfrm>
            <a:off x="4003040" y="1818640"/>
            <a:ext cx="1696720" cy="1239520"/>
          </a:xfrm>
          <a:prstGeom prst="rect">
            <a:avLst/>
          </a:prstGeom>
          <a:solidFill>
            <a:srgbClr val="F3F5F9"/>
          </a:solidFill>
          <a:ln>
            <a:solidFill>
              <a:srgbClr val="F3F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BD529-56E9-4604-BF32-DCAA56C5D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16" t="68741" r="54500" b="18814"/>
          <a:stretch/>
        </p:blipFill>
        <p:spPr>
          <a:xfrm>
            <a:off x="635000" y="1849356"/>
            <a:ext cx="4876800" cy="1360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8151D6-60BC-4088-B0C9-A14A16694A4C}"/>
              </a:ext>
            </a:extLst>
          </p:cNvPr>
          <p:cNvSpPr/>
          <p:nvPr/>
        </p:nvSpPr>
        <p:spPr>
          <a:xfrm>
            <a:off x="568960" y="4677492"/>
            <a:ext cx="5008880" cy="1422400"/>
          </a:xfrm>
          <a:prstGeom prst="rect">
            <a:avLst/>
          </a:prstGeom>
          <a:solidFill>
            <a:srgbClr val="F3F5F9"/>
          </a:solidFill>
          <a:ln>
            <a:solidFill>
              <a:srgbClr val="F3F5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7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432090-4108-4DE8-BF85-632D4776EF02}"/>
              </a:ext>
            </a:extLst>
          </p:cNvPr>
          <p:cNvSpPr txBox="1"/>
          <p:nvPr/>
        </p:nvSpPr>
        <p:spPr>
          <a:xfrm>
            <a:off x="1333194" y="2228671"/>
            <a:ext cx="20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 Regular" panose="02000503000000000000" pitchFamily="2" charset="0"/>
              </a:rPr>
              <a:t>HOW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20CEC-6444-4E82-8BAE-2DD93C8A8C03}"/>
              </a:ext>
            </a:extLst>
          </p:cNvPr>
          <p:cNvSpPr txBox="1"/>
          <p:nvPr/>
        </p:nvSpPr>
        <p:spPr>
          <a:xfrm>
            <a:off x="902886" y="3301786"/>
            <a:ext cx="35277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3300"/>
                </a:solidFill>
                <a:latin typeface="Oswald Stencil" panose="02000506000000020004" pitchFamily="2" charset="0"/>
              </a:rPr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4B35E-4A1C-4082-AD9D-5DD146B6F54E}"/>
              </a:ext>
            </a:extLst>
          </p:cNvPr>
          <p:cNvSpPr txBox="1"/>
          <p:nvPr/>
        </p:nvSpPr>
        <p:spPr>
          <a:xfrm>
            <a:off x="4289075" y="2076143"/>
            <a:ext cx="3724393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00" b="1" spc="-150" dirty="0">
                <a:solidFill>
                  <a:schemeClr val="bg2">
                    <a:lumMod val="25000"/>
                  </a:schemeClr>
                </a:solidFill>
                <a:latin typeface="Oswald Stencil" panose="02000506000000020004" pitchFamily="2" charset="0"/>
              </a:rPr>
              <a:t>ITB</a:t>
            </a:r>
          </a:p>
        </p:txBody>
      </p:sp>
      <p:pic>
        <p:nvPicPr>
          <p:cNvPr id="2050" name="Picture 2" descr="Image result for itb logo">
            <a:extLst>
              <a:ext uri="{FF2B5EF4-FFF2-40B4-BE49-F238E27FC236}">
                <a16:creationId xmlns:a16="http://schemas.microsoft.com/office/drawing/2014/main" id="{320EFD52-35B3-42EC-BB38-51C5D982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17" y="2230974"/>
            <a:ext cx="2157511" cy="215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F99AB5-DBDC-42A0-8F0A-944BD15EAF68}"/>
              </a:ext>
            </a:extLst>
          </p:cNvPr>
          <p:cNvSpPr/>
          <p:nvPr/>
        </p:nvSpPr>
        <p:spPr>
          <a:xfrm>
            <a:off x="9698477" y="1953032"/>
            <a:ext cx="134844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spc="-150" dirty="0">
                <a:solidFill>
                  <a:schemeClr val="bg2">
                    <a:lumMod val="25000"/>
                  </a:schemeClr>
                </a:solidFill>
                <a:latin typeface="Oswald Stencil" panose="02000506000000020004" pitchFamily="2" charset="0"/>
              </a:rPr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49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3296-7BF0-402E-8463-E66381684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3A4F5B-13F9-49C1-AD8A-D3F350B42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98948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0F61-EDE3-4A84-A065-9FF9AC03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2456259"/>
            <a:ext cx="10515600" cy="19454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Oswald Regular" panose="02000503000000000000" pitchFamily="2" charset="0"/>
              </a:rPr>
              <a:t>WHO SPEAK IN WORDS, BUILD THEMSELF</a:t>
            </a:r>
            <a:br>
              <a:rPr lang="en-US" sz="4800" dirty="0">
                <a:latin typeface="Oswald Regular" panose="02000503000000000000" pitchFamily="2" charset="0"/>
              </a:rPr>
            </a:br>
            <a:r>
              <a:rPr lang="en-US" sz="4800" dirty="0">
                <a:latin typeface="Oswald Regular" panose="02000503000000000000" pitchFamily="2" charset="0"/>
              </a:rPr>
              <a:t>WHO SPEAKS IN ACTION, BUILDS THE WORLD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614B63-199A-40D7-B139-E150EC19E927}"/>
              </a:ext>
            </a:extLst>
          </p:cNvPr>
          <p:cNvCxnSpPr>
            <a:cxnSpLocks/>
          </p:cNvCxnSpPr>
          <p:nvPr/>
        </p:nvCxnSpPr>
        <p:spPr>
          <a:xfrm>
            <a:off x="571500" y="2589609"/>
            <a:ext cx="0" cy="18121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66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E47F-3B1A-4655-9D75-6A479CF3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1F83ED-EC05-44B4-8D48-48575C551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7062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2965-2FC1-498C-B93D-E79A99CD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1DA9EB28-59DF-4114-8421-65C7E52F7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38850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8EB7-A5FE-47C3-B72B-2840C2E7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6AE2D1-A549-4BB1-BF43-16829DC9A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821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3C850C2-87B2-4272-B3C5-ABB76B18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" y="-17357"/>
            <a:ext cx="1217292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FE16CA-BA4F-4BC7-A0AD-F223B927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82" y="33131"/>
            <a:ext cx="6035146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CARBON IN ITB?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858BA-8F21-4F6A-BA9C-8DFF6A876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74" y="1178746"/>
            <a:ext cx="5309377" cy="533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Oswald Regular" panose="02000503000000000000" pitchFamily="2" charset="0"/>
              </a:rPr>
              <a:t>INDONESIA NATIONAL STANDARD (SNI) 2002/51/EC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FA617-68A9-4FA8-8E28-6353D7084A22}"/>
              </a:ext>
            </a:extLst>
          </p:cNvPr>
          <p:cNvSpPr/>
          <p:nvPr/>
        </p:nvSpPr>
        <p:spPr>
          <a:xfrm>
            <a:off x="638185" y="5165705"/>
            <a:ext cx="465049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swald Regular" panose="02000503000000000000" pitchFamily="2" charset="0"/>
              </a:rPr>
              <a:t>INSIDE CAMPUS              </a:t>
            </a:r>
            <a:r>
              <a:rPr lang="en-US" sz="3600" dirty="0">
                <a:solidFill>
                  <a:schemeClr val="bg1"/>
                </a:solidFill>
                <a:latin typeface="Oswald Regular" panose="02000503000000000000" pitchFamily="2" charset="0"/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bg1"/>
                </a:solidFill>
                <a:latin typeface="Oswald Regular" panose="02000503000000000000" pitchFamily="2" charset="0"/>
              </a:rPr>
              <a:t> </a:t>
            </a:r>
          </a:p>
          <a:p>
            <a:r>
              <a:rPr lang="en-US" sz="3200" dirty="0">
                <a:solidFill>
                  <a:schemeClr val="bg1"/>
                </a:solidFill>
                <a:latin typeface="Oswald Regular" panose="02000503000000000000" pitchFamily="2" charset="0"/>
              </a:rPr>
              <a:t>PARKING CONTRIBUTE</a:t>
            </a:r>
            <a:endParaRPr lang="en-US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29B326-D200-42EE-804C-BEE28B7FB6C4}"/>
              </a:ext>
            </a:extLst>
          </p:cNvPr>
          <p:cNvSpPr/>
          <p:nvPr/>
        </p:nvSpPr>
        <p:spPr>
          <a:xfrm>
            <a:off x="2814640" y="1437166"/>
            <a:ext cx="1539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swald Regular" panose="02000503000000000000" pitchFamily="2" charset="0"/>
              </a:rPr>
              <a:t>2,62 g/km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79EBF7-273F-4412-8E4E-05BAF7CC1FF0}"/>
              </a:ext>
            </a:extLst>
          </p:cNvPr>
          <p:cNvSpPr/>
          <p:nvPr/>
        </p:nvSpPr>
        <p:spPr>
          <a:xfrm>
            <a:off x="2855584" y="1882807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swald Regular" panose="02000503000000000000" pitchFamily="2" charset="0"/>
              </a:rPr>
              <a:t>2,5% v/v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0FA15-130F-49D1-8124-D5BBD050FA89}"/>
              </a:ext>
            </a:extLst>
          </p:cNvPr>
          <p:cNvSpPr/>
          <p:nvPr/>
        </p:nvSpPr>
        <p:spPr>
          <a:xfrm>
            <a:off x="6193369" y="1419211"/>
            <a:ext cx="1550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swald Regular" panose="02000503000000000000" pitchFamily="2" charset="0"/>
              </a:rPr>
              <a:t>120 g/km 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D0CDD-E488-4A96-BAC2-C35E8C0405E9}"/>
              </a:ext>
            </a:extLst>
          </p:cNvPr>
          <p:cNvSpPr txBox="1"/>
          <p:nvPr/>
        </p:nvSpPr>
        <p:spPr>
          <a:xfrm>
            <a:off x="1634763" y="1424311"/>
            <a:ext cx="1626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CO</a:t>
            </a:r>
            <a:endParaRPr lang="en-US" sz="2000" b="1" baseline="-25000" dirty="0">
              <a:solidFill>
                <a:schemeClr val="bg1"/>
              </a:solidFill>
              <a:latin typeface="KG Second Chances Sketch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4BB80D-3EBD-47CA-AB9C-3D3BFDE68E06}"/>
              </a:ext>
            </a:extLst>
          </p:cNvPr>
          <p:cNvSpPr txBox="1"/>
          <p:nvPr/>
        </p:nvSpPr>
        <p:spPr>
          <a:xfrm>
            <a:off x="4987238" y="1395940"/>
            <a:ext cx="1626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CO</a:t>
            </a:r>
            <a:r>
              <a:rPr lang="en-US" sz="4400" b="1" baseline="-250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2</a:t>
            </a:r>
            <a:endParaRPr lang="en-US" sz="2000" b="1" baseline="-25000" dirty="0">
              <a:solidFill>
                <a:schemeClr val="bg1"/>
              </a:solidFill>
              <a:latin typeface="KG Second Chances Sketch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8DBF63-6BD4-4F3F-AC64-D9C63D4ACF83}"/>
              </a:ext>
            </a:extLst>
          </p:cNvPr>
          <p:cNvSpPr/>
          <p:nvPr/>
        </p:nvSpPr>
        <p:spPr>
          <a:xfrm>
            <a:off x="229330" y="247974"/>
            <a:ext cx="66262" cy="640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F12C0-F66B-4450-B137-1168B333EA99}"/>
              </a:ext>
            </a:extLst>
          </p:cNvPr>
          <p:cNvSpPr/>
          <p:nvPr/>
        </p:nvSpPr>
        <p:spPr>
          <a:xfrm>
            <a:off x="6242839" y="184726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swald Regular" panose="02000503000000000000" pitchFamily="2" charset="0"/>
              </a:rPr>
              <a:t>2,5% v/v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777A5-03A6-4E3B-8646-3CAFCAD1ED4F}"/>
              </a:ext>
            </a:extLst>
          </p:cNvPr>
          <p:cNvSpPr/>
          <p:nvPr/>
        </p:nvSpPr>
        <p:spPr>
          <a:xfrm>
            <a:off x="8258430" y="1339963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V</a:t>
            </a:r>
            <a:r>
              <a:rPr lang="en-US" sz="2000" dirty="0">
                <a:solidFill>
                  <a:schemeClr val="bg1"/>
                </a:solidFill>
                <a:latin typeface="Oswald Regular" panose="02000503000000000000" pitchFamily="2" charset="0"/>
              </a:rPr>
              <a:t> average = </a:t>
            </a:r>
            <a:r>
              <a:rPr lang="en-US" sz="4000" dirty="0">
                <a:solidFill>
                  <a:schemeClr val="bg1"/>
                </a:solidFill>
                <a:latin typeface="Oswald Regular" panose="02000503000000000000" pitchFamily="2" charset="0"/>
              </a:rPr>
              <a:t>1,6 L</a:t>
            </a:r>
            <a:endParaRPr lang="en-US" sz="20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1628F8-AD0D-490E-90E2-2F51DE5D4649}"/>
              </a:ext>
            </a:extLst>
          </p:cNvPr>
          <p:cNvSpPr/>
          <p:nvPr/>
        </p:nvSpPr>
        <p:spPr>
          <a:xfrm>
            <a:off x="474074" y="2818370"/>
            <a:ext cx="6586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swald Regular" panose="02000503000000000000" pitchFamily="2" charset="0"/>
              </a:rPr>
              <a:t>Total Vehicle in  </a:t>
            </a:r>
            <a:r>
              <a:rPr lang="en-US" sz="2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1 year </a:t>
            </a:r>
            <a:r>
              <a:rPr lang="en-US" sz="24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= </a:t>
            </a:r>
            <a:r>
              <a:rPr lang="en-US" sz="1400" dirty="0">
                <a:solidFill>
                  <a:schemeClr val="bg1"/>
                </a:solidFill>
                <a:latin typeface="Oswald Regular" panose="02000503000000000000" pitchFamily="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1.560.200 </a:t>
            </a:r>
            <a:r>
              <a:rPr lang="en-US" sz="2800" dirty="0">
                <a:solidFill>
                  <a:schemeClr val="bg1"/>
                </a:solidFill>
                <a:latin typeface="Oswald Regular" panose="02000503000000000000" pitchFamily="2" charset="0"/>
              </a:rPr>
              <a:t>Vehicles</a:t>
            </a:r>
            <a:endParaRPr lang="en-US" sz="16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CCF0E1-6134-4C4F-9760-832746C85490}"/>
              </a:ext>
            </a:extLst>
          </p:cNvPr>
          <p:cNvSpPr/>
          <p:nvPr/>
        </p:nvSpPr>
        <p:spPr>
          <a:xfrm>
            <a:off x="1238383" y="3227138"/>
            <a:ext cx="11132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swald Regular" panose="02000503000000000000" pitchFamily="2" charset="0"/>
              </a:rPr>
              <a:t>Total</a:t>
            </a:r>
            <a:r>
              <a:rPr lang="en-US" sz="1600" dirty="0">
                <a:solidFill>
                  <a:schemeClr val="bg1"/>
                </a:solidFill>
                <a:latin typeface="Oswald Regular" panose="02000503000000000000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Carbon</a:t>
            </a:r>
            <a:r>
              <a:rPr lang="en-US" sz="40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= 594,6962 kg</a:t>
            </a:r>
            <a:r>
              <a:rPr lang="en-US" sz="2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</a:t>
            </a:r>
            <a:endParaRPr lang="en-US" sz="3200" dirty="0">
              <a:solidFill>
                <a:schemeClr val="bg1"/>
              </a:solidFill>
              <a:latin typeface="KG Second Chances Sketch" panose="02000000000000000000" pitchFamily="2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                   </a:t>
            </a:r>
            <a:r>
              <a:rPr lang="en-US" sz="2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= </a:t>
            </a:r>
            <a:r>
              <a:rPr lang="en-US" sz="3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0,6</a:t>
            </a:r>
            <a:r>
              <a:rPr lang="en-US" sz="2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ton /year </a:t>
            </a:r>
            <a:r>
              <a:rPr lang="en-US" sz="2000" dirty="0">
                <a:solidFill>
                  <a:schemeClr val="bg1"/>
                </a:solidFill>
                <a:latin typeface="Oswald Regular" panose="02000503000000000000" pitchFamily="2" charset="0"/>
              </a:rPr>
              <a:t>carbon emission</a:t>
            </a:r>
            <a:endParaRPr lang="en-US" sz="16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770568-9FF2-45DF-AD79-09F32E2E3AA4}"/>
              </a:ext>
            </a:extLst>
          </p:cNvPr>
          <p:cNvSpPr/>
          <p:nvPr/>
        </p:nvSpPr>
        <p:spPr>
          <a:xfrm>
            <a:off x="7861722" y="5031479"/>
            <a:ext cx="2437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0,125%</a:t>
            </a:r>
            <a:endParaRPr lang="en-US" sz="5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7B6E11-A7DE-4719-A9A4-E20CAAF65D89}"/>
              </a:ext>
            </a:extLst>
          </p:cNvPr>
          <p:cNvSpPr/>
          <p:nvPr/>
        </p:nvSpPr>
        <p:spPr>
          <a:xfrm>
            <a:off x="7969348" y="5889252"/>
            <a:ext cx="23182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 Regular" panose="02000503000000000000" pitchFamily="2" charset="0"/>
              </a:rPr>
              <a:t>BANDUNG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Oswald Regular" panose="02000503000000000000" pitchFamily="2" charset="0"/>
              </a:rPr>
              <a:t>CARBON EMISSION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6D83B3-5435-42C3-8528-205399A8DFE0}"/>
              </a:ext>
            </a:extLst>
          </p:cNvPr>
          <p:cNvSpPr/>
          <p:nvPr/>
        </p:nvSpPr>
        <p:spPr>
          <a:xfrm>
            <a:off x="4644754" y="5944207"/>
            <a:ext cx="23887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 Regular" panose="02000503000000000000" pitchFamily="2" charset="0"/>
              </a:rPr>
              <a:t>CAMPUS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Oswald Regular" panose="02000503000000000000" pitchFamily="2" charset="0"/>
              </a:rPr>
              <a:t>CARBON EMISSION </a:t>
            </a: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B4D542-D98A-49D0-A9B3-6E0E82349C65}"/>
              </a:ext>
            </a:extLst>
          </p:cNvPr>
          <p:cNvSpPr/>
          <p:nvPr/>
        </p:nvSpPr>
        <p:spPr>
          <a:xfrm>
            <a:off x="4962951" y="4939146"/>
            <a:ext cx="17524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62%</a:t>
            </a:r>
            <a:endParaRPr lang="en-US" sz="44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66AED9-BC41-4A4C-9D76-B57087F0B746}"/>
              </a:ext>
            </a:extLst>
          </p:cNvPr>
          <p:cNvSpPr/>
          <p:nvPr/>
        </p:nvSpPr>
        <p:spPr>
          <a:xfrm>
            <a:off x="7743793" y="3015858"/>
            <a:ext cx="35479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OUTSIDE CAMPUS?</a:t>
            </a:r>
            <a:endParaRPr lang="en-US" sz="2400" dirty="0">
              <a:solidFill>
                <a:schemeClr val="bg1"/>
              </a:solidFill>
              <a:latin typeface="KG Second Chances Sketch" panose="020000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BAE758-3E51-4252-A7AD-A9E01CE7B6C8}"/>
              </a:ext>
            </a:extLst>
          </p:cNvPr>
          <p:cNvSpPr/>
          <p:nvPr/>
        </p:nvSpPr>
        <p:spPr>
          <a:xfrm>
            <a:off x="7031045" y="5119675"/>
            <a:ext cx="8306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KG Second Chances Sketch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en-US" sz="40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</a:t>
            </a:r>
            <a:endParaRPr lang="en-US" sz="4000" dirty="0">
              <a:latin typeface="KG Second Chances Sketch" panose="02000000000000000000" pitchFamily="2" charset="0"/>
            </a:endParaRPr>
          </a:p>
        </p:txBody>
      </p:sp>
      <p:sp>
        <p:nvSpPr>
          <p:cNvPr id="4099" name="Rectangle 4098">
            <a:extLst>
              <a:ext uri="{FF2B5EF4-FFF2-40B4-BE49-F238E27FC236}">
                <a16:creationId xmlns:a16="http://schemas.microsoft.com/office/drawing/2014/main" id="{DF558CBC-2170-4AD5-B101-91652F81D1F1}"/>
              </a:ext>
            </a:extLst>
          </p:cNvPr>
          <p:cNvSpPr/>
          <p:nvPr/>
        </p:nvSpPr>
        <p:spPr>
          <a:xfrm>
            <a:off x="651437" y="2265391"/>
            <a:ext cx="11284729" cy="5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Image result for kubus itb">
            <a:extLst>
              <a:ext uri="{FF2B5EF4-FFF2-40B4-BE49-F238E27FC236}">
                <a16:creationId xmlns:a16="http://schemas.microsoft.com/office/drawing/2014/main" id="{DA21C789-78F2-4CAC-B452-7761D0438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2" b="10255"/>
          <a:stretch/>
        </p:blipFill>
        <p:spPr bwMode="auto">
          <a:xfrm>
            <a:off x="2013726" y="923826"/>
            <a:ext cx="8519516" cy="51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BB76889B-A41E-4BEA-A59A-9078278B4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" y="393597"/>
            <a:ext cx="9799375" cy="65213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2BF35B-18D8-4F93-AFAC-CAE1BFE9D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46979">
            <a:off x="1945979" y="897506"/>
            <a:ext cx="8935099" cy="50366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987E0F0-5891-40D5-9888-AA1C811A0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" y="414771"/>
            <a:ext cx="9799375" cy="65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738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" presetClass="exit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" presetClass="exit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  <p:bldP spid="15" grpId="0"/>
      <p:bldP spid="16" grpId="0"/>
      <p:bldP spid="17" grpId="0"/>
      <p:bldP spid="18" grpId="0"/>
      <p:bldP spid="19" grpId="0"/>
      <p:bldP spid="22" grpId="0"/>
      <p:bldP spid="22" grpId="1"/>
      <p:bldP spid="23" grpId="0"/>
      <p:bldP spid="24" grpId="0"/>
      <p:bldP spid="27" grpId="0"/>
      <p:bldP spid="27" grpId="1"/>
      <p:bldP spid="30" grpId="0"/>
      <p:bldP spid="31" grpId="0"/>
      <p:bldP spid="409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D962A3-B2D6-414D-BE3B-3DBAAE95C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3" b="4574"/>
          <a:stretch/>
        </p:blipFill>
        <p:spPr>
          <a:xfrm>
            <a:off x="-162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8F469-7BF2-4584-8786-E0B42F85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412" y="30228"/>
            <a:ext cx="7121953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spc="3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EXISTING  SOLUTION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477E44-3E4C-4B14-9125-A9EACA1B2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3"/>
          <a:stretch/>
        </p:blipFill>
        <p:spPr>
          <a:xfrm>
            <a:off x="909765" y="2072640"/>
            <a:ext cx="4304589" cy="3349695"/>
          </a:xfrm>
          <a:prstGeom prst="rect">
            <a:avLst/>
          </a:prstGeom>
        </p:spPr>
      </p:pic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D54D1A0F-1B77-4D11-B885-F4EA45F19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441" y="672482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9872E02-00EF-4CDC-90AF-5FE8E5A25AD3}"/>
              </a:ext>
            </a:extLst>
          </p:cNvPr>
          <p:cNvSpPr txBox="1">
            <a:spLocks/>
          </p:cNvSpPr>
          <p:nvPr/>
        </p:nvSpPr>
        <p:spPr>
          <a:xfrm>
            <a:off x="942207" y="5422335"/>
            <a:ext cx="4219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3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SMART CARD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1BE0758-65A0-49E3-B811-71DD050A90BC}"/>
              </a:ext>
            </a:extLst>
          </p:cNvPr>
          <p:cNvSpPr txBox="1">
            <a:spLocks/>
          </p:cNvSpPr>
          <p:nvPr/>
        </p:nvSpPr>
        <p:spPr>
          <a:xfrm>
            <a:off x="7288510" y="5344086"/>
            <a:ext cx="4219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3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BICYCLE</a:t>
            </a:r>
          </a:p>
        </p:txBody>
      </p:sp>
      <p:sp>
        <p:nvSpPr>
          <p:cNvPr id="8" name="Oval 7"/>
          <p:cNvSpPr/>
          <p:nvPr/>
        </p:nvSpPr>
        <p:spPr>
          <a:xfrm>
            <a:off x="9671660" y="1761061"/>
            <a:ext cx="748923" cy="74892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402508" y="2509984"/>
            <a:ext cx="995582" cy="603249"/>
          </a:xfrm>
          <a:prstGeom prst="line">
            <a:avLst/>
          </a:prstGeom>
          <a:ln w="584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491856" y="2417223"/>
            <a:ext cx="283509" cy="679445"/>
          </a:xfrm>
          <a:prstGeom prst="line">
            <a:avLst/>
          </a:prstGeom>
          <a:ln w="2952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14688" y="3100803"/>
            <a:ext cx="653571" cy="23283"/>
          </a:xfrm>
          <a:prstGeom prst="line">
            <a:avLst/>
          </a:prstGeom>
          <a:ln w="2952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231286" y="3116783"/>
            <a:ext cx="350989" cy="1091953"/>
          </a:xfrm>
          <a:prstGeom prst="line">
            <a:avLst/>
          </a:prstGeom>
          <a:ln w="2413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nut 26"/>
          <p:cNvSpPr/>
          <p:nvPr/>
        </p:nvSpPr>
        <p:spPr>
          <a:xfrm>
            <a:off x="9840849" y="3665969"/>
            <a:ext cx="1513856" cy="1513856"/>
          </a:xfrm>
          <a:prstGeom prst="donut">
            <a:avLst>
              <a:gd name="adj" fmla="val 1278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519812">
            <a:off x="7602804" y="1946643"/>
            <a:ext cx="1551215" cy="2646794"/>
            <a:chOff x="7373711" y="1277506"/>
            <a:chExt cx="1551215" cy="264679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8149318" y="2619997"/>
              <a:ext cx="775607" cy="351803"/>
            </a:xfrm>
            <a:prstGeom prst="line">
              <a:avLst/>
            </a:prstGeom>
            <a:ln w="2952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8836148" y="2971800"/>
              <a:ext cx="88778" cy="952500"/>
            </a:xfrm>
            <a:prstGeom prst="line">
              <a:avLst/>
            </a:prstGeom>
            <a:ln w="2952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373711" y="2267407"/>
              <a:ext cx="775607" cy="351803"/>
            </a:xfrm>
            <a:prstGeom prst="line">
              <a:avLst/>
            </a:prstGeom>
            <a:ln w="295275" cap="rnd">
              <a:solidFill>
                <a:srgbClr val="000000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373711" y="1277506"/>
              <a:ext cx="88778" cy="952500"/>
            </a:xfrm>
            <a:prstGeom prst="line">
              <a:avLst/>
            </a:prstGeom>
            <a:ln w="295275" cap="rnd">
              <a:solidFill>
                <a:srgbClr val="000000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Arc 29"/>
          <p:cNvSpPr/>
          <p:nvPr/>
        </p:nvSpPr>
        <p:spPr>
          <a:xfrm rot="18986586">
            <a:off x="1463040" y="1826625"/>
            <a:ext cx="914400" cy="914400"/>
          </a:xfrm>
          <a:prstGeom prst="arc">
            <a:avLst/>
          </a:prstGeom>
          <a:ln w="98425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18986586">
            <a:off x="966677" y="1553079"/>
            <a:ext cx="1934306" cy="1913810"/>
          </a:xfrm>
          <a:prstGeom prst="arc">
            <a:avLst/>
          </a:prstGeom>
          <a:ln w="98425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8986586">
            <a:off x="678716" y="1206291"/>
            <a:ext cx="2591249" cy="2636990"/>
          </a:xfrm>
          <a:prstGeom prst="arc">
            <a:avLst/>
          </a:prstGeom>
          <a:ln w="98425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7129622" y="3616140"/>
            <a:ext cx="1513856" cy="1513856"/>
            <a:chOff x="7129622" y="3616140"/>
            <a:chExt cx="1513856" cy="1513856"/>
          </a:xfrm>
        </p:grpSpPr>
        <p:sp>
          <p:nvSpPr>
            <p:cNvPr id="29" name="Donut 28"/>
            <p:cNvSpPr/>
            <p:nvPr/>
          </p:nvSpPr>
          <p:spPr>
            <a:xfrm>
              <a:off x="7129622" y="3616140"/>
              <a:ext cx="1513856" cy="1513856"/>
            </a:xfrm>
            <a:prstGeom prst="donut">
              <a:avLst>
                <a:gd name="adj" fmla="val 1278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791776" y="3662759"/>
              <a:ext cx="213975" cy="129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 rot="3968776">
            <a:off x="9840849" y="3673272"/>
            <a:ext cx="1513856" cy="1513856"/>
            <a:chOff x="7129622" y="3616140"/>
            <a:chExt cx="1513856" cy="1513856"/>
          </a:xfrm>
        </p:grpSpPr>
        <p:sp>
          <p:nvSpPr>
            <p:cNvPr id="37" name="Donut 36"/>
            <p:cNvSpPr/>
            <p:nvPr/>
          </p:nvSpPr>
          <p:spPr>
            <a:xfrm>
              <a:off x="7129622" y="3616140"/>
              <a:ext cx="1513856" cy="1513856"/>
            </a:xfrm>
            <a:prstGeom prst="donut">
              <a:avLst>
                <a:gd name="adj" fmla="val 1278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791776" y="3662759"/>
              <a:ext cx="213975" cy="129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29622" y="1757441"/>
            <a:ext cx="4225083" cy="3418764"/>
            <a:chOff x="7129622" y="1757441"/>
            <a:chExt cx="4225083" cy="3418764"/>
          </a:xfrm>
        </p:grpSpPr>
        <p:grpSp>
          <p:nvGrpSpPr>
            <p:cNvPr id="3" name="Group 2"/>
            <p:cNvGrpSpPr/>
            <p:nvPr/>
          </p:nvGrpSpPr>
          <p:grpSpPr>
            <a:xfrm>
              <a:off x="7129622" y="1757441"/>
              <a:ext cx="4225083" cy="3418764"/>
              <a:chOff x="7282022" y="1913461"/>
              <a:chExt cx="4225083" cy="3418764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9824060" y="1913461"/>
                <a:ext cx="748923" cy="74892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V="1">
                <a:off x="8554908" y="2662384"/>
                <a:ext cx="995582" cy="603249"/>
              </a:xfrm>
              <a:prstGeom prst="line">
                <a:avLst/>
              </a:prstGeom>
              <a:ln w="584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9644256" y="2569623"/>
                <a:ext cx="283509" cy="679445"/>
              </a:xfrm>
              <a:prstGeom prst="line">
                <a:avLst/>
              </a:prstGeom>
              <a:ln w="2952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9967088" y="3253203"/>
                <a:ext cx="653571" cy="23283"/>
              </a:xfrm>
              <a:prstGeom prst="line">
                <a:avLst/>
              </a:prstGeom>
              <a:ln w="2952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0383686" y="3269183"/>
                <a:ext cx="350989" cy="1091953"/>
              </a:xfrm>
              <a:prstGeom prst="line">
                <a:avLst/>
              </a:prstGeom>
              <a:ln w="2413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Donut 41"/>
              <p:cNvSpPr/>
              <p:nvPr/>
            </p:nvSpPr>
            <p:spPr>
              <a:xfrm>
                <a:off x="9993249" y="3818369"/>
                <a:ext cx="1513856" cy="1513856"/>
              </a:xfrm>
              <a:prstGeom prst="donut">
                <a:avLst>
                  <a:gd name="adj" fmla="val 12784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 rot="519812">
                <a:off x="7755204" y="2099043"/>
                <a:ext cx="1551215" cy="2646794"/>
                <a:chOff x="7373711" y="1277506"/>
                <a:chExt cx="1551215" cy="2646794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8149318" y="2619997"/>
                  <a:ext cx="775607" cy="351803"/>
                </a:xfrm>
                <a:prstGeom prst="line">
                  <a:avLst/>
                </a:prstGeom>
                <a:ln w="2952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8836148" y="2971800"/>
                  <a:ext cx="88778" cy="952500"/>
                </a:xfrm>
                <a:prstGeom prst="line">
                  <a:avLst/>
                </a:prstGeom>
                <a:ln w="2952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7373711" y="2267407"/>
                  <a:ext cx="775607" cy="351803"/>
                </a:xfrm>
                <a:prstGeom prst="line">
                  <a:avLst/>
                </a:prstGeom>
                <a:ln w="295275" cap="rnd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7373711" y="1277506"/>
                  <a:ext cx="88778" cy="952500"/>
                </a:xfrm>
                <a:prstGeom prst="line">
                  <a:avLst/>
                </a:prstGeom>
                <a:ln w="295275" cap="rnd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/>
              <p:cNvGrpSpPr/>
              <p:nvPr/>
            </p:nvGrpSpPr>
            <p:grpSpPr>
              <a:xfrm>
                <a:off x="7282022" y="3768540"/>
                <a:ext cx="1513856" cy="1513856"/>
                <a:chOff x="7129622" y="3616140"/>
                <a:chExt cx="1513856" cy="1513856"/>
              </a:xfrm>
            </p:grpSpPr>
            <p:sp>
              <p:nvSpPr>
                <p:cNvPr id="49" name="Donut 48"/>
                <p:cNvSpPr/>
                <p:nvPr/>
              </p:nvSpPr>
              <p:spPr>
                <a:xfrm>
                  <a:off x="7129622" y="3616140"/>
                  <a:ext cx="1513856" cy="1513856"/>
                </a:xfrm>
                <a:prstGeom prst="donut">
                  <a:avLst>
                    <a:gd name="adj" fmla="val 12784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7791776" y="3662759"/>
                  <a:ext cx="213975" cy="1297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" name="Rectangle 50"/>
            <p:cNvSpPr/>
            <p:nvPr/>
          </p:nvSpPr>
          <p:spPr>
            <a:xfrm rot="3968776">
              <a:off x="11115587" y="4149185"/>
              <a:ext cx="213975" cy="129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8317" y="1234060"/>
            <a:ext cx="4535638" cy="4216044"/>
            <a:chOff x="831116" y="1358691"/>
            <a:chExt cx="4535638" cy="421604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F477E44-3E4C-4B14-9125-A9EACA1B2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83"/>
            <a:stretch/>
          </p:blipFill>
          <p:spPr>
            <a:xfrm>
              <a:off x="1062165" y="2225040"/>
              <a:ext cx="4304589" cy="3349695"/>
            </a:xfrm>
            <a:prstGeom prst="rect">
              <a:avLst/>
            </a:prstGeom>
          </p:spPr>
        </p:pic>
        <p:sp>
          <p:nvSpPr>
            <p:cNvPr id="53" name="Arc 52"/>
            <p:cNvSpPr/>
            <p:nvPr/>
          </p:nvSpPr>
          <p:spPr>
            <a:xfrm rot="18986586">
              <a:off x="1615440" y="1979025"/>
              <a:ext cx="914400" cy="914400"/>
            </a:xfrm>
            <a:prstGeom prst="arc">
              <a:avLst/>
            </a:prstGeom>
            <a:ln w="98425"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53"/>
            <p:cNvSpPr/>
            <p:nvPr/>
          </p:nvSpPr>
          <p:spPr>
            <a:xfrm rot="18986586">
              <a:off x="1119077" y="1705479"/>
              <a:ext cx="1934306" cy="1913810"/>
            </a:xfrm>
            <a:prstGeom prst="arc">
              <a:avLst/>
            </a:prstGeom>
            <a:ln w="98425"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c 54"/>
            <p:cNvSpPr/>
            <p:nvPr/>
          </p:nvSpPr>
          <p:spPr>
            <a:xfrm rot="18986586">
              <a:off x="831116" y="1358691"/>
              <a:ext cx="2591249" cy="2636990"/>
            </a:xfrm>
            <a:prstGeom prst="arc">
              <a:avLst/>
            </a:prstGeom>
            <a:ln w="98425"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330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900000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4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" presetClass="entr" presetSubtype="0" fill="hold" grpId="6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6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6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250"/>
                            </p:stCondLst>
                            <p:childTnLst>
                              <p:par>
                                <p:cTn id="63" presetID="1" presetClass="exit" presetSubtype="0" fill="hold" grpId="8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7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7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" presetClass="entr" presetSubtype="0" fill="hold" grpId="7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750"/>
                            </p:stCondLst>
                            <p:childTnLst>
                              <p:par>
                                <p:cTn id="73" presetID="1" presetClass="entr" presetSubtype="0" fill="hold" grpId="8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1" presetClass="entr" presetSubtype="0" fill="hold" grpId="8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50"/>
                            </p:stCondLst>
                            <p:childTnLst>
                              <p:par>
                                <p:cTn id="79" presetID="1" presetClass="exit" presetSubtype="0" fill="hold" grpId="9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9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9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1" presetClass="entr" presetSubtype="0" fill="hold" grpId="1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750"/>
                            </p:stCondLst>
                            <p:childTnLst>
                              <p:par>
                                <p:cTn id="89" presetID="1" presetClass="entr" presetSubtype="0" fill="hold" grpId="1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1" presetClass="entr" presetSubtype="0" fill="hold" grpId="1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250"/>
                            </p:stCondLst>
                            <p:childTnLst>
                              <p:par>
                                <p:cTn id="95" presetID="1" presetClass="exit" presetSubtype="0" fill="hold" grpId="1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8" grpId="0" animBg="1"/>
      <p:bldP spid="27" grpId="0" animBg="1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0" grpId="7" animBg="1"/>
      <p:bldP spid="30" grpId="8" animBg="1"/>
      <p:bldP spid="30" grpId="9" animBg="1"/>
      <p:bldP spid="30" grpId="10" animBg="1"/>
      <p:bldP spid="30" grpId="11" animBg="1"/>
      <p:bldP spid="30" grpId="12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2" grpId="8" animBg="1"/>
      <p:bldP spid="32" grpId="9" animBg="1"/>
      <p:bldP spid="32" grpId="10" animBg="1"/>
      <p:bldP spid="32" grpId="11" animBg="1"/>
      <p:bldP spid="32" grpId="12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3" grpId="8" animBg="1"/>
      <p:bldP spid="33" grpId="9" animBg="1"/>
      <p:bldP spid="33" grpId="10" animBg="1"/>
      <p:bldP spid="33" grpId="11" animBg="1"/>
      <p:bldP spid="33" grpId="1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A4B35E-4A1C-4082-AD9D-5DD146B6F54E}"/>
              </a:ext>
            </a:extLst>
          </p:cNvPr>
          <p:cNvSpPr txBox="1"/>
          <p:nvPr/>
        </p:nvSpPr>
        <p:spPr>
          <a:xfrm>
            <a:off x="2796209" y="2559531"/>
            <a:ext cx="659958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700" b="1" spc="-150" dirty="0">
                <a:solidFill>
                  <a:schemeClr val="bg2">
                    <a:lumMod val="25000"/>
                  </a:schemeClr>
                </a:solidFill>
                <a:latin typeface="Oswald Stencil" panose="02000506000000020004" pitchFamily="2" charset="0"/>
              </a:rPr>
              <a:t>problems?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F621C8-CD14-4C56-951C-60F2F27171FD}"/>
              </a:ext>
            </a:extLst>
          </p:cNvPr>
          <p:cNvGrpSpPr/>
          <p:nvPr/>
        </p:nvGrpSpPr>
        <p:grpSpPr>
          <a:xfrm>
            <a:off x="-4225083" y="1719618"/>
            <a:ext cx="4225083" cy="3418764"/>
            <a:chOff x="7129622" y="1757441"/>
            <a:chExt cx="4225083" cy="341876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F3E7A6F-D4CB-493E-9147-A0CF9B4CBB74}"/>
                </a:ext>
              </a:extLst>
            </p:cNvPr>
            <p:cNvGrpSpPr/>
            <p:nvPr/>
          </p:nvGrpSpPr>
          <p:grpSpPr>
            <a:xfrm>
              <a:off x="7129622" y="1757441"/>
              <a:ext cx="4225083" cy="3418764"/>
              <a:chOff x="7282022" y="1913461"/>
              <a:chExt cx="4225083" cy="3418764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CF653D8-2887-463A-A27C-70661DD029E4}"/>
                  </a:ext>
                </a:extLst>
              </p:cNvPr>
              <p:cNvSpPr/>
              <p:nvPr/>
            </p:nvSpPr>
            <p:spPr>
              <a:xfrm>
                <a:off x="9824060" y="1913461"/>
                <a:ext cx="748923" cy="74892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B16A407-AF20-472C-8F66-AFB166BB2465}"/>
                  </a:ext>
                </a:extLst>
              </p:cNvPr>
              <p:cNvCxnSpPr/>
              <p:nvPr/>
            </p:nvCxnSpPr>
            <p:spPr>
              <a:xfrm flipV="1">
                <a:off x="8554908" y="2662384"/>
                <a:ext cx="995582" cy="603249"/>
              </a:xfrm>
              <a:prstGeom prst="line">
                <a:avLst/>
              </a:prstGeom>
              <a:ln w="584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F4986C5-6FC5-4913-8DBA-93188B982909}"/>
                  </a:ext>
                </a:extLst>
              </p:cNvPr>
              <p:cNvCxnSpPr/>
              <p:nvPr/>
            </p:nvCxnSpPr>
            <p:spPr>
              <a:xfrm>
                <a:off x="9644256" y="2569623"/>
                <a:ext cx="283509" cy="679445"/>
              </a:xfrm>
              <a:prstGeom prst="line">
                <a:avLst/>
              </a:prstGeom>
              <a:ln w="2952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8F0370B-BDC4-47F3-918A-3A8A0911C4DB}"/>
                  </a:ext>
                </a:extLst>
              </p:cNvPr>
              <p:cNvCxnSpPr/>
              <p:nvPr/>
            </p:nvCxnSpPr>
            <p:spPr>
              <a:xfrm>
                <a:off x="9967088" y="3253203"/>
                <a:ext cx="653571" cy="23283"/>
              </a:xfrm>
              <a:prstGeom prst="line">
                <a:avLst/>
              </a:prstGeom>
              <a:ln w="2952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8CDDAA0-4FD0-4995-A8F1-D01CC4971385}"/>
                  </a:ext>
                </a:extLst>
              </p:cNvPr>
              <p:cNvCxnSpPr/>
              <p:nvPr/>
            </p:nvCxnSpPr>
            <p:spPr>
              <a:xfrm>
                <a:off x="10383686" y="3269183"/>
                <a:ext cx="350989" cy="1091953"/>
              </a:xfrm>
              <a:prstGeom prst="line">
                <a:avLst/>
              </a:prstGeom>
              <a:ln w="2413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Donut 41">
                <a:extLst>
                  <a:ext uri="{FF2B5EF4-FFF2-40B4-BE49-F238E27FC236}">
                    <a16:creationId xmlns:a16="http://schemas.microsoft.com/office/drawing/2014/main" id="{7D91C373-A51A-4D68-B339-ED60F6A0AD62}"/>
                  </a:ext>
                </a:extLst>
              </p:cNvPr>
              <p:cNvSpPr/>
              <p:nvPr/>
            </p:nvSpPr>
            <p:spPr>
              <a:xfrm>
                <a:off x="9993249" y="3818369"/>
                <a:ext cx="1513856" cy="1513856"/>
              </a:xfrm>
              <a:prstGeom prst="donut">
                <a:avLst>
                  <a:gd name="adj" fmla="val 12784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C2E720-C08E-4A8A-B7E5-0ABA4B869FE9}"/>
                  </a:ext>
                </a:extLst>
              </p:cNvPr>
              <p:cNvGrpSpPr/>
              <p:nvPr/>
            </p:nvGrpSpPr>
            <p:grpSpPr>
              <a:xfrm rot="519812">
                <a:off x="7755204" y="2099043"/>
                <a:ext cx="1551215" cy="2646794"/>
                <a:chOff x="7373711" y="1277506"/>
                <a:chExt cx="1551215" cy="2646794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A618017-0565-4700-9CD2-6C7FC1AD1737}"/>
                    </a:ext>
                  </a:extLst>
                </p:cNvPr>
                <p:cNvCxnSpPr/>
                <p:nvPr/>
              </p:nvCxnSpPr>
              <p:spPr>
                <a:xfrm>
                  <a:off x="8149318" y="2619997"/>
                  <a:ext cx="775607" cy="351803"/>
                </a:xfrm>
                <a:prstGeom prst="line">
                  <a:avLst/>
                </a:prstGeom>
                <a:ln w="2952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30EFD81-7977-43B6-9C71-7726FD04FB6A}"/>
                    </a:ext>
                  </a:extLst>
                </p:cNvPr>
                <p:cNvCxnSpPr/>
                <p:nvPr/>
              </p:nvCxnSpPr>
              <p:spPr>
                <a:xfrm flipH="1">
                  <a:off x="8836148" y="2971800"/>
                  <a:ext cx="88778" cy="952500"/>
                </a:xfrm>
                <a:prstGeom prst="line">
                  <a:avLst/>
                </a:prstGeom>
                <a:ln w="2952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5B2460D-D07B-4FBB-A9B1-6ED9ACF3688C}"/>
                    </a:ext>
                  </a:extLst>
                </p:cNvPr>
                <p:cNvCxnSpPr/>
                <p:nvPr/>
              </p:nvCxnSpPr>
              <p:spPr>
                <a:xfrm>
                  <a:off x="7373711" y="2267407"/>
                  <a:ext cx="775607" cy="351803"/>
                </a:xfrm>
                <a:prstGeom prst="line">
                  <a:avLst/>
                </a:prstGeom>
                <a:ln w="295275" cap="rnd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6A613D0-4819-4FF3-8278-9B641C8AEC9B}"/>
                    </a:ext>
                  </a:extLst>
                </p:cNvPr>
                <p:cNvCxnSpPr/>
                <p:nvPr/>
              </p:nvCxnSpPr>
              <p:spPr>
                <a:xfrm flipH="1">
                  <a:off x="7373711" y="1277506"/>
                  <a:ext cx="88778" cy="952500"/>
                </a:xfrm>
                <a:prstGeom prst="line">
                  <a:avLst/>
                </a:prstGeom>
                <a:ln w="295275" cap="rnd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1F00F1B-71A4-4EF7-8237-880C86D94DA2}"/>
                  </a:ext>
                </a:extLst>
              </p:cNvPr>
              <p:cNvGrpSpPr/>
              <p:nvPr/>
            </p:nvGrpSpPr>
            <p:grpSpPr>
              <a:xfrm>
                <a:off x="7282022" y="3768540"/>
                <a:ext cx="1513856" cy="1513856"/>
                <a:chOff x="7129622" y="3616140"/>
                <a:chExt cx="1513856" cy="1513856"/>
              </a:xfrm>
            </p:grpSpPr>
            <p:sp>
              <p:nvSpPr>
                <p:cNvPr id="20" name="Donut 48">
                  <a:extLst>
                    <a:ext uri="{FF2B5EF4-FFF2-40B4-BE49-F238E27FC236}">
                      <a16:creationId xmlns:a16="http://schemas.microsoft.com/office/drawing/2014/main" id="{08948C04-3B9B-4A17-A355-3FADD5BDC159}"/>
                    </a:ext>
                  </a:extLst>
                </p:cNvPr>
                <p:cNvSpPr/>
                <p:nvPr/>
              </p:nvSpPr>
              <p:spPr>
                <a:xfrm>
                  <a:off x="7129622" y="3616140"/>
                  <a:ext cx="1513856" cy="1513856"/>
                </a:xfrm>
                <a:prstGeom prst="donut">
                  <a:avLst>
                    <a:gd name="adj" fmla="val 12784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A13F9AA-2C92-499D-8A07-67A6C8F0461A}"/>
                    </a:ext>
                  </a:extLst>
                </p:cNvPr>
                <p:cNvSpPr/>
                <p:nvPr/>
              </p:nvSpPr>
              <p:spPr>
                <a:xfrm>
                  <a:off x="7791776" y="3662759"/>
                  <a:ext cx="213975" cy="1297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3F64A6-38DE-4556-B63F-869502491F4E}"/>
                </a:ext>
              </a:extLst>
            </p:cNvPr>
            <p:cNvSpPr/>
            <p:nvPr/>
          </p:nvSpPr>
          <p:spPr>
            <a:xfrm rot="3968776">
              <a:off x="11115587" y="4149185"/>
              <a:ext cx="213975" cy="129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8494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5A453952-393C-4A9F-AA82-52A5F6BDA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3" b="4574"/>
          <a:stretch/>
        </p:blipFill>
        <p:spPr>
          <a:xfrm>
            <a:off x="0" y="-8238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8E5B43-E54D-45DA-AA35-5D814CF22EF4}"/>
              </a:ext>
            </a:extLst>
          </p:cNvPr>
          <p:cNvSpPr txBox="1"/>
          <p:nvPr/>
        </p:nvSpPr>
        <p:spPr>
          <a:xfrm>
            <a:off x="-590513" y="105107"/>
            <a:ext cx="3780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Oswald Stencil" panose="02000506000000020004" pitchFamily="2" charset="0"/>
              </a:rPr>
              <a:t>SMART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Oswald Stencil" panose="02000506000000020004" pitchFamily="2" charset="0"/>
              </a:rPr>
              <a:t>CARD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E59CA-CC66-4B07-83CD-55A4A395A5CE}"/>
              </a:ext>
            </a:extLst>
          </p:cNvPr>
          <p:cNvSpPr txBox="1"/>
          <p:nvPr/>
        </p:nvSpPr>
        <p:spPr>
          <a:xfrm>
            <a:off x="5801474" y="105107"/>
            <a:ext cx="378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Oswald Stencil" panose="02000506000000020004" pitchFamily="2" charset="0"/>
              </a:rPr>
              <a:t>BICYCLE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87083-1008-422B-B5B5-3D8EAF940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79" b="39324" l="21954" r="83217">
                        <a14:foregroundMark x1="53179" y1="15809" x2="50578" y2="14429"/>
                      </a14:backgroundRemoval>
                    </a14:imgEffect>
                  </a14:imgLayer>
                </a14:imgProps>
              </a:ext>
            </a:extLst>
          </a:blip>
          <a:srcRect l="14296" t="5411" r="9125" b="56908"/>
          <a:stretch/>
        </p:blipFill>
        <p:spPr>
          <a:xfrm>
            <a:off x="320792" y="2129258"/>
            <a:ext cx="1980479" cy="2244753"/>
          </a:xfrm>
          <a:prstGeom prst="rect">
            <a:avLst/>
          </a:prstGeom>
        </p:spPr>
      </p:pic>
      <p:pic>
        <p:nvPicPr>
          <p:cNvPr id="7172" name="Picture 4" descr="Image result for bicycle shelter icon">
            <a:extLst>
              <a:ext uri="{FF2B5EF4-FFF2-40B4-BE49-F238E27FC236}">
                <a16:creationId xmlns:a16="http://schemas.microsoft.com/office/drawing/2014/main" id="{25E18ABA-0B65-4598-BFF0-7B5971907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14" y="1449776"/>
            <a:ext cx="1177787" cy="11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4EFB272-D086-4A84-BEA3-27B1A26AC8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3233" y="4240202"/>
            <a:ext cx="1041781" cy="104178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AA125FE-A730-431F-82AE-2F18E25739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0075" y="1546196"/>
            <a:ext cx="1177787" cy="1177787"/>
          </a:xfrm>
          <a:prstGeom prst="rect">
            <a:avLst/>
          </a:prstGeom>
        </p:spPr>
      </p:pic>
      <p:pic>
        <p:nvPicPr>
          <p:cNvPr id="7180" name="Picture 12" descr="Image result for luggage man icon">
            <a:extLst>
              <a:ext uri="{FF2B5EF4-FFF2-40B4-BE49-F238E27FC236}">
                <a16:creationId xmlns:a16="http://schemas.microsoft.com/office/drawing/2014/main" id="{A9942FA9-EDBF-47CE-AA87-CB962F8E1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53" b="99512" l="9961" r="89844">
                        <a14:foregroundMark x1="45020" y1="13379" x2="48633" y2="12598"/>
                        <a14:foregroundMark x1="28125" y1="86230" x2="31836" y2="79395"/>
                        <a14:foregroundMark x1="71680" y1="73242" x2="72070" y2="83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695" y="1315646"/>
            <a:ext cx="1329257" cy="132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3B79D97-80D3-400D-B2FA-81C1E36236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68235" y="4160367"/>
            <a:ext cx="1341466" cy="13414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EED442-77FA-4B0B-BBED-15A3E22CCC29}"/>
              </a:ext>
            </a:extLst>
          </p:cNvPr>
          <p:cNvSpPr txBox="1"/>
          <p:nvPr/>
        </p:nvSpPr>
        <p:spPr>
          <a:xfrm>
            <a:off x="320792" y="4057367"/>
            <a:ext cx="1851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swald Regular" panose="02000503000000000000" pitchFamily="2" charset="0"/>
              </a:rPr>
              <a:t>LIMITED ACCESS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7D519-812C-4108-9E1E-2729FF0F9DCA}"/>
              </a:ext>
            </a:extLst>
          </p:cNvPr>
          <p:cNvSpPr txBox="1"/>
          <p:nvPr/>
        </p:nvSpPr>
        <p:spPr>
          <a:xfrm>
            <a:off x="3348725" y="2681817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STATION</a:t>
            </a:r>
          </a:p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DEPENDENCY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1C0D1B-C7D3-4E2B-9F8D-B253241D4D91}"/>
              </a:ext>
            </a:extLst>
          </p:cNvPr>
          <p:cNvSpPr txBox="1"/>
          <p:nvPr/>
        </p:nvSpPr>
        <p:spPr>
          <a:xfrm>
            <a:off x="3331067" y="5453967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TIME CONSUMING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19C9E-98CE-45C3-93E6-7852D639F1C9}"/>
              </a:ext>
            </a:extLst>
          </p:cNvPr>
          <p:cNvSpPr txBox="1"/>
          <p:nvPr/>
        </p:nvSpPr>
        <p:spPr>
          <a:xfrm>
            <a:off x="6518568" y="2670974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STEEP CONTOUR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6C466D-162A-495E-92AA-96268F7B2B75}"/>
              </a:ext>
            </a:extLst>
          </p:cNvPr>
          <p:cNvSpPr txBox="1"/>
          <p:nvPr/>
        </p:nvSpPr>
        <p:spPr>
          <a:xfrm>
            <a:off x="9442655" y="2681816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INSUFFICIENT LUGGAGE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5F3376-DC70-4233-BE63-CAA063DA6CBE}"/>
              </a:ext>
            </a:extLst>
          </p:cNvPr>
          <p:cNvSpPr txBox="1"/>
          <p:nvPr/>
        </p:nvSpPr>
        <p:spPr>
          <a:xfrm>
            <a:off x="9466083" y="5501833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ELDERLY</a:t>
            </a:r>
          </a:p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SAFETY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FD1A86-2A1C-4B9E-8F9D-8D3500559F8B}"/>
              </a:ext>
            </a:extLst>
          </p:cNvPr>
          <p:cNvSpPr txBox="1"/>
          <p:nvPr/>
        </p:nvSpPr>
        <p:spPr>
          <a:xfrm>
            <a:off x="6518568" y="5505940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ABANDONED</a:t>
            </a:r>
          </a:p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BIKES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B09321-F4CC-4CC3-8647-6E60877DE7E6}"/>
              </a:ext>
            </a:extLst>
          </p:cNvPr>
          <p:cNvGrpSpPr/>
          <p:nvPr/>
        </p:nvGrpSpPr>
        <p:grpSpPr>
          <a:xfrm>
            <a:off x="9696414" y="3709382"/>
            <a:ext cx="1424538" cy="1630264"/>
            <a:chOff x="9696414" y="3709382"/>
            <a:chExt cx="1424538" cy="163026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7567FA-5FD1-4CCD-A2DF-1DEBF394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414" y="4010389"/>
              <a:ext cx="1329257" cy="132925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48D3247-83AF-4911-AFAF-ED45EAC6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1695" y="3709382"/>
              <a:ext cx="1329257" cy="1329257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70B013F-2DED-49CA-9868-161FFE8926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2280">
            <a:off x="1262924" y="2281666"/>
            <a:ext cx="9799375" cy="65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57512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284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7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71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7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229</Words>
  <Application>Microsoft Office PowerPoint</Application>
  <PresentationFormat>Widescreen</PresentationFormat>
  <Paragraphs>81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Digital-7</vt:lpstr>
      <vt:lpstr>KG Second Chances Sketch</vt:lpstr>
      <vt:lpstr>Lato</vt:lpstr>
      <vt:lpstr>Oswald</vt:lpstr>
      <vt:lpstr>Oswald Regular</vt:lpstr>
      <vt:lpstr>Oswald Stencil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CARBON IN ITB?</vt:lpstr>
      <vt:lpstr>EXISTING  SOLUTION</vt:lpstr>
      <vt:lpstr>PowerPoint Presentation</vt:lpstr>
      <vt:lpstr>PowerPoint Presentation</vt:lpstr>
      <vt:lpstr>PowerPoint Presentation</vt:lpstr>
      <vt:lpstr>PowerPoint Presentation</vt:lpstr>
      <vt:lpstr>WE have an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BIED Monthly Subscription Financial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SPEAK IN WORDS, BUILD THEMSELF WHO SPEAKS IN ACTION, BUILDS THE WORLD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Bernardus Rendy</dc:creator>
  <cp:lastModifiedBy>Bernardus Rendy</cp:lastModifiedBy>
  <cp:revision>17</cp:revision>
  <dcterms:created xsi:type="dcterms:W3CDTF">2019-01-12T06:32:42Z</dcterms:created>
  <dcterms:modified xsi:type="dcterms:W3CDTF">2019-08-11T13:43:27Z</dcterms:modified>
</cp:coreProperties>
</file>